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5"/>
  </p:notesMasterIdLst>
  <p:handoutMasterIdLst>
    <p:handoutMasterId r:id="rId26"/>
  </p:handoutMasterIdLst>
  <p:sldIdLst>
    <p:sldId id="335" r:id="rId2"/>
    <p:sldId id="262" r:id="rId3"/>
    <p:sldId id="341" r:id="rId4"/>
    <p:sldId id="346" r:id="rId5"/>
    <p:sldId id="353" r:id="rId6"/>
    <p:sldId id="355" r:id="rId7"/>
    <p:sldId id="361" r:id="rId8"/>
    <p:sldId id="360" r:id="rId9"/>
    <p:sldId id="359" r:id="rId10"/>
    <p:sldId id="364" r:id="rId11"/>
    <p:sldId id="363" r:id="rId12"/>
    <p:sldId id="354" r:id="rId13"/>
    <p:sldId id="372" r:id="rId14"/>
    <p:sldId id="371" r:id="rId15"/>
    <p:sldId id="370" r:id="rId16"/>
    <p:sldId id="369" r:id="rId17"/>
    <p:sldId id="368" r:id="rId18"/>
    <p:sldId id="367" r:id="rId19"/>
    <p:sldId id="366" r:id="rId20"/>
    <p:sldId id="365" r:id="rId21"/>
    <p:sldId id="373" r:id="rId22"/>
    <p:sldId id="376" r:id="rId23"/>
    <p:sldId id="339" r:id="rId2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3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pos="7317" userDrawn="1">
          <p15:clr>
            <a:srgbClr val="A4A3A4"/>
          </p15:clr>
        </p15:guide>
        <p15:guide id="5" orient="horz" pos="2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C0C7"/>
    <a:srgbClr val="5CC013"/>
    <a:srgbClr val="009288"/>
    <a:srgbClr val="7CBA46"/>
    <a:srgbClr val="36A9E1"/>
    <a:srgbClr val="7AADE1"/>
    <a:srgbClr val="91C5CB"/>
    <a:srgbClr val="509990"/>
    <a:srgbClr val="99C355"/>
    <a:srgbClr val="E8B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82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576" y="86"/>
      </p:cViewPr>
      <p:guideLst>
        <p:guide pos="363"/>
        <p:guide orient="horz" pos="981"/>
        <p:guide pos="7317"/>
        <p:guide orient="horz" pos="2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AEC03-27B5-924D-B057-9EE654EEA087}" type="datetimeFigureOut">
              <a:rPr lang="de-DE" smtClean="0"/>
              <a:t>28.05.2025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D4F8D-620B-A943-AE8D-279D2646B25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8312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C20B0-470C-7E40-BCE7-0E8473898423}" type="datetimeFigureOut">
              <a:rPr lang="de-DE" smtClean="0"/>
              <a:t>28.05.2025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10DC5-C9AC-5840-AB6D-877A61DC796F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7532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Wasser, Electric Blue (Farbe), Azurblau, Türkis enthält.&#10;&#10;Automatisch generierte Beschreibung">
            <a:extLst>
              <a:ext uri="{FF2B5EF4-FFF2-40B4-BE49-F238E27FC236}">
                <a16:creationId xmlns:a16="http://schemas.microsoft.com/office/drawing/2014/main" id="{EBC484E5-6B9B-7B39-679E-F4213F849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44F260C4-16CC-9D87-789F-382B87D23F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990" y="2635719"/>
            <a:ext cx="5884019" cy="15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4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ords_right here for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Wasser, Electric Blue (Farbe), Azurblau, Türkis enthält.&#10;&#10;Automatisch generierte Beschreibung">
            <a:extLst>
              <a:ext uri="{FF2B5EF4-FFF2-40B4-BE49-F238E27FC236}">
                <a16:creationId xmlns:a16="http://schemas.microsoft.com/office/drawing/2014/main" id="{EBC484E5-6B9B-7B39-679E-F4213F849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0364CFD-5F7A-161E-72A9-7121570517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6391" y="340697"/>
            <a:ext cx="1548150" cy="28484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62C6C50-3B3A-117C-1BDE-22BBB737333E}"/>
              </a:ext>
            </a:extLst>
          </p:cNvPr>
          <p:cNvSpPr txBox="1"/>
          <p:nvPr userDrawn="1"/>
        </p:nvSpPr>
        <p:spPr>
          <a:xfrm>
            <a:off x="522514" y="625537"/>
            <a:ext cx="9203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We are always </a:t>
            </a:r>
          </a:p>
          <a:p>
            <a:r>
              <a:rPr lang="en-GB" sz="4800" b="1" dirty="0">
                <a:solidFill>
                  <a:schemeClr val="bg1"/>
                </a:solidFill>
              </a:rPr>
              <a:t>right here for you</a:t>
            </a:r>
            <a:endParaRPr lang="de-DE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E344-9069-4842-B62B-14284CAE1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968401"/>
            <a:ext cx="10170000" cy="49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Colour</a:t>
            </a:r>
            <a:r>
              <a:rPr lang="en-US" dirty="0"/>
              <a:t> </a:t>
            </a:r>
            <a:r>
              <a:rPr lang="en-GB" noProof="0" dirty="0"/>
              <a:t>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3046D-53DA-4B90-BA1A-1A6C546F3DB7}"/>
              </a:ext>
            </a:extLst>
          </p:cNvPr>
          <p:cNvSpPr txBox="1"/>
          <p:nvPr userDrawn="1"/>
        </p:nvSpPr>
        <p:spPr>
          <a:xfrm>
            <a:off x="522514" y="2789430"/>
            <a:ext cx="2204018" cy="523220"/>
          </a:xfrm>
          <a:prstGeom prst="rect">
            <a:avLst/>
          </a:prstGeom>
          <a:solidFill>
            <a:srgbClr val="0E3092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Blue</a:t>
            </a:r>
          </a:p>
          <a:p>
            <a:r>
              <a:rPr lang="en-GB" sz="1400" noProof="0" dirty="0">
                <a:solidFill>
                  <a:schemeClr val="bg1"/>
                </a:solidFill>
              </a:rPr>
              <a:t>RGB 14 / 48 / 146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7B3B7-DD8D-4AEE-B161-9F0B18D987B1}"/>
              </a:ext>
            </a:extLst>
          </p:cNvPr>
          <p:cNvSpPr txBox="1"/>
          <p:nvPr userDrawn="1"/>
        </p:nvSpPr>
        <p:spPr>
          <a:xfrm>
            <a:off x="524896" y="3424998"/>
            <a:ext cx="2204018" cy="523220"/>
          </a:xfrm>
          <a:prstGeom prst="rect">
            <a:avLst/>
          </a:prstGeom>
          <a:solidFill>
            <a:srgbClr val="0E3092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tx1"/>
                </a:solidFill>
              </a:rPr>
              <a:t>Blue / 80% Transparency</a:t>
            </a:r>
          </a:p>
          <a:p>
            <a:r>
              <a:rPr lang="en-GB" sz="1400" noProof="0" dirty="0">
                <a:solidFill>
                  <a:schemeClr val="tx1"/>
                </a:solidFill>
              </a:rPr>
              <a:t>RGB 14 / 48 / 146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31FCF-DE4C-4EC7-B13D-B1A968E66BBA}"/>
              </a:ext>
            </a:extLst>
          </p:cNvPr>
          <p:cNvSpPr txBox="1"/>
          <p:nvPr userDrawn="1"/>
        </p:nvSpPr>
        <p:spPr>
          <a:xfrm>
            <a:off x="3253126" y="2789430"/>
            <a:ext cx="2204018" cy="523220"/>
          </a:xfrm>
          <a:prstGeom prst="rect">
            <a:avLst/>
          </a:prstGeom>
          <a:solidFill>
            <a:srgbClr val="15144D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Dark blue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21 / 20 / 77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57380-B857-46C7-BC63-3985742987E1}"/>
              </a:ext>
            </a:extLst>
          </p:cNvPr>
          <p:cNvSpPr txBox="1"/>
          <p:nvPr userDrawn="1"/>
        </p:nvSpPr>
        <p:spPr>
          <a:xfrm>
            <a:off x="3253126" y="3401016"/>
            <a:ext cx="2204018" cy="523220"/>
          </a:xfrm>
          <a:prstGeom prst="rect">
            <a:avLst/>
          </a:prstGeom>
          <a:solidFill>
            <a:srgbClr val="898A89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Grey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137 / 138 / 137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BFCA1-C6AF-4FD0-B9E4-6D7A5F57254C}"/>
              </a:ext>
            </a:extLst>
          </p:cNvPr>
          <p:cNvSpPr txBox="1"/>
          <p:nvPr userDrawn="1"/>
        </p:nvSpPr>
        <p:spPr>
          <a:xfrm>
            <a:off x="522000" y="4060566"/>
            <a:ext cx="2204018" cy="523220"/>
          </a:xfrm>
          <a:prstGeom prst="rect">
            <a:avLst/>
          </a:prstGeom>
          <a:solidFill>
            <a:srgbClr val="FA1B38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Red</a:t>
            </a:r>
          </a:p>
          <a:p>
            <a:r>
              <a:rPr lang="en-GB" sz="1400" noProof="0" dirty="0">
                <a:solidFill>
                  <a:schemeClr val="bg1"/>
                </a:solidFill>
              </a:rPr>
              <a:t>RGB 250 / 27 / 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23C7E-38CD-4AFF-9D4B-8139AE2C4DEC}"/>
              </a:ext>
            </a:extLst>
          </p:cNvPr>
          <p:cNvSpPr txBox="1"/>
          <p:nvPr userDrawn="1"/>
        </p:nvSpPr>
        <p:spPr>
          <a:xfrm>
            <a:off x="522514" y="2160428"/>
            <a:ext cx="2204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/>
              <a:t>Primary </a:t>
            </a:r>
            <a:r>
              <a:rPr lang="en-GB" sz="2000" noProof="0" dirty="0"/>
              <a:t>colours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563B0-0CCF-491E-AD24-9FD9BA7962B5}"/>
              </a:ext>
            </a:extLst>
          </p:cNvPr>
          <p:cNvSpPr txBox="1"/>
          <p:nvPr userDrawn="1"/>
        </p:nvSpPr>
        <p:spPr>
          <a:xfrm>
            <a:off x="3253126" y="2185890"/>
            <a:ext cx="233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/>
              <a:t>Secondary colours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65E76-8230-4E9F-9504-58112ED8C400}"/>
              </a:ext>
            </a:extLst>
          </p:cNvPr>
          <p:cNvSpPr txBox="1"/>
          <p:nvPr userDrawn="1"/>
        </p:nvSpPr>
        <p:spPr>
          <a:xfrm>
            <a:off x="8714350" y="2183361"/>
            <a:ext cx="233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/>
              <a:t>Tertiary colours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BC928-0114-458C-8AA8-AC4EADAAC5AD}"/>
              </a:ext>
            </a:extLst>
          </p:cNvPr>
          <p:cNvSpPr txBox="1"/>
          <p:nvPr userDrawn="1"/>
        </p:nvSpPr>
        <p:spPr>
          <a:xfrm>
            <a:off x="5983738" y="2188026"/>
            <a:ext cx="291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/>
              <a:t>Sustainability colours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61BB8-F7E4-4A83-8F33-62C8418894A0}"/>
              </a:ext>
            </a:extLst>
          </p:cNvPr>
          <p:cNvSpPr txBox="1"/>
          <p:nvPr userDrawn="1"/>
        </p:nvSpPr>
        <p:spPr>
          <a:xfrm>
            <a:off x="8714350" y="2793432"/>
            <a:ext cx="2204018" cy="523220"/>
          </a:xfrm>
          <a:prstGeom prst="rect">
            <a:avLst/>
          </a:prstGeom>
          <a:solidFill>
            <a:srgbClr val="295C67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Green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41 / 92 / 103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F6AC23-B0EE-43B5-ABE9-1C371A8720EF}"/>
              </a:ext>
            </a:extLst>
          </p:cNvPr>
          <p:cNvSpPr txBox="1"/>
          <p:nvPr userDrawn="1"/>
        </p:nvSpPr>
        <p:spPr>
          <a:xfrm>
            <a:off x="8714350" y="3401016"/>
            <a:ext cx="2204018" cy="523220"/>
          </a:xfrm>
          <a:prstGeom prst="rect">
            <a:avLst/>
          </a:prstGeom>
          <a:solidFill>
            <a:srgbClr val="D77A41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Orange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215 / 122 / 65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F171C8-1033-4251-B4A1-2BA6F9A59019}"/>
              </a:ext>
            </a:extLst>
          </p:cNvPr>
          <p:cNvSpPr txBox="1"/>
          <p:nvPr userDrawn="1"/>
        </p:nvSpPr>
        <p:spPr>
          <a:xfrm>
            <a:off x="8714350" y="4008600"/>
            <a:ext cx="2204018" cy="523220"/>
          </a:xfrm>
          <a:prstGeom prst="rect">
            <a:avLst/>
          </a:prstGeom>
          <a:solidFill>
            <a:srgbClr val="E8BE49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Yellow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232 / 190 / 73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D01E57-DEB1-471E-8718-E0DFCC5F96DD}"/>
              </a:ext>
            </a:extLst>
          </p:cNvPr>
          <p:cNvSpPr txBox="1"/>
          <p:nvPr userDrawn="1"/>
        </p:nvSpPr>
        <p:spPr>
          <a:xfrm>
            <a:off x="5983738" y="3397014"/>
            <a:ext cx="2204018" cy="523220"/>
          </a:xfrm>
          <a:prstGeom prst="rect">
            <a:avLst/>
          </a:prstGeom>
          <a:solidFill>
            <a:srgbClr val="36A9E1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Light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en-GB" sz="1400" noProof="0" dirty="0">
                <a:solidFill>
                  <a:schemeClr val="bg1"/>
                </a:solidFill>
              </a:rPr>
              <a:t>blue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54 / 169 / 225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7C4C72-4DC6-4D06-9B87-91AC4D83E1E6}"/>
              </a:ext>
            </a:extLst>
          </p:cNvPr>
          <p:cNvSpPr txBox="1"/>
          <p:nvPr userDrawn="1"/>
        </p:nvSpPr>
        <p:spPr>
          <a:xfrm>
            <a:off x="5983738" y="4002646"/>
            <a:ext cx="2204018" cy="523220"/>
          </a:xfrm>
          <a:prstGeom prst="rect">
            <a:avLst/>
          </a:prstGeom>
          <a:solidFill>
            <a:srgbClr val="5CC0C7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Turquoise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92 / 192 / 199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09A758-065F-466E-8A83-9D53301DC196}"/>
              </a:ext>
            </a:extLst>
          </p:cNvPr>
          <p:cNvSpPr txBox="1"/>
          <p:nvPr userDrawn="1"/>
        </p:nvSpPr>
        <p:spPr>
          <a:xfrm>
            <a:off x="5983738" y="4608278"/>
            <a:ext cx="2204018" cy="523220"/>
          </a:xfrm>
          <a:prstGeom prst="rect">
            <a:avLst/>
          </a:prstGeom>
          <a:solidFill>
            <a:srgbClr val="009288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Petrol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0 / 146 / 136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00B876-5214-40BF-9823-79EBEBD6E4D4}"/>
              </a:ext>
            </a:extLst>
          </p:cNvPr>
          <p:cNvSpPr txBox="1"/>
          <p:nvPr userDrawn="1"/>
        </p:nvSpPr>
        <p:spPr>
          <a:xfrm>
            <a:off x="5983738" y="5213910"/>
            <a:ext cx="2204018" cy="523220"/>
          </a:xfrm>
          <a:prstGeom prst="rect">
            <a:avLst/>
          </a:prstGeom>
          <a:solidFill>
            <a:srgbClr val="7CBA46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Green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124 / 186 / 70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EA7DC3-4C44-4C2E-9C2A-932D419C8E09}"/>
              </a:ext>
            </a:extLst>
          </p:cNvPr>
          <p:cNvSpPr txBox="1"/>
          <p:nvPr userDrawn="1"/>
        </p:nvSpPr>
        <p:spPr>
          <a:xfrm>
            <a:off x="5983738" y="2789430"/>
            <a:ext cx="2204018" cy="523220"/>
          </a:xfrm>
          <a:prstGeom prst="rect">
            <a:avLst/>
          </a:prstGeom>
          <a:solidFill>
            <a:srgbClr val="003A75"/>
          </a:solidFill>
        </p:spPr>
        <p:txBody>
          <a:bodyPr wrap="square" rtlCol="0">
            <a:spAutoFit/>
          </a:bodyPr>
          <a:lstStyle/>
          <a:p>
            <a:r>
              <a:rPr lang="de-CH" sz="1400" noProof="0" dirty="0">
                <a:solidFill>
                  <a:schemeClr val="bg1"/>
                </a:solidFill>
              </a:rPr>
              <a:t>Dark </a:t>
            </a:r>
            <a:r>
              <a:rPr lang="de-CH" sz="1400" noProof="0" dirty="0" err="1">
                <a:solidFill>
                  <a:schemeClr val="bg1"/>
                </a:solidFill>
              </a:rPr>
              <a:t>blue</a:t>
            </a:r>
            <a:endParaRPr lang="en-GB" sz="1400" noProof="0" dirty="0">
              <a:solidFill>
                <a:schemeClr val="bg1"/>
              </a:solidFill>
            </a:endParaRPr>
          </a:p>
          <a:p>
            <a:r>
              <a:rPr lang="de-CH" sz="1400" dirty="0">
                <a:solidFill>
                  <a:schemeClr val="bg1"/>
                </a:solidFill>
              </a:rPr>
              <a:t>RGB 0 / 58 / 117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4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 descr="Ein Bild, das Wasser, Electric Blue (Farbe), Azurblau, Türkis enthält.&#10;&#10;Automatisch generierte Beschreibung">
            <a:extLst>
              <a:ext uri="{FF2B5EF4-FFF2-40B4-BE49-F238E27FC236}">
                <a16:creationId xmlns:a16="http://schemas.microsoft.com/office/drawing/2014/main" id="{C81241DD-1629-4723-B6A9-F4C73878C2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E2FC7DA-15AB-9C46-A770-E22E82711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01" y="5423652"/>
            <a:ext cx="3347996" cy="90181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-8351" y="671963"/>
            <a:ext cx="7872000" cy="1332000"/>
          </a:xfrm>
          <a:prstGeom prst="rect">
            <a:avLst/>
          </a:prstGeom>
          <a:noFill/>
          <a:ln>
            <a:noFill/>
          </a:ln>
        </p:spPr>
        <p:txBody>
          <a:bodyPr lIns="432000" tIns="0" rIns="108000" anchor="ctr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noProof="1"/>
              <a:t>Title, 40pt.</a:t>
            </a:r>
          </a:p>
        </p:txBody>
      </p:sp>
    </p:spTree>
    <p:extLst>
      <p:ext uri="{BB962C8B-B14F-4D97-AF65-F5344CB8AC3E}">
        <p14:creationId xmlns:p14="http://schemas.microsoft.com/office/powerpoint/2010/main" val="89216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7715BA5-F03C-4113-B5CA-B7C49D0D422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22000" y="1583308"/>
            <a:ext cx="10170000" cy="30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Subtitle</a:t>
            </a:r>
            <a:r>
              <a:rPr lang="en-GB" dirty="0"/>
              <a:t>, </a:t>
            </a:r>
            <a:r>
              <a:rPr lang="en-GB" noProof="1"/>
              <a:t>22pt</a:t>
            </a:r>
            <a:r>
              <a:rPr lang="en-GB" dirty="0"/>
              <a:t>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965C36A-FCFC-4C1A-B9B4-508CE38C6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968400"/>
            <a:ext cx="10170000" cy="49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1"/>
              <a:t>Title, 28pt.,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156FA4-0A22-4EDC-BDAA-DEDCA54157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000" y="2019300"/>
            <a:ext cx="11325600" cy="4385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1"/>
              <a:t>Text, 20 pt.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3085CBA-3172-4F87-B098-F5D8CE0EC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044" y="6630777"/>
            <a:ext cx="4114800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C6774AB-8622-43A1-A70B-BB29FCAF4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42" y="6631200"/>
            <a:ext cx="27432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Page </a:t>
            </a:r>
            <a:fld id="{9F8DAAFB-D0FC-334F-BAEE-D3D4020D1B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7156D7E-BC39-4C47-8DC2-83EF8ED0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513" y="6631200"/>
            <a:ext cx="821531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295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3FAE0AF-6236-469E-B8E9-BE391A14D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968400"/>
            <a:ext cx="10170000" cy="49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GB" noProof="1"/>
              <a:t>Title, 28pt.,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5DFAE2-34DF-48D4-9199-89B060DFA7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514" y="1901988"/>
            <a:ext cx="11325600" cy="4502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1"/>
              <a:t>Text, 20 pt.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A1E453-8B2F-47AB-8C7C-6DBE87778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044" y="6630777"/>
            <a:ext cx="4114800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8CA321-C5A2-4B46-A32F-AD5946E6B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42" y="6631200"/>
            <a:ext cx="27432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Page </a:t>
            </a:r>
            <a:fld id="{9F8DAAFB-D0FC-334F-BAEE-D3D4020D1B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4F3DFE5-E9DC-4EE4-AFA1-C89C11A48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513" y="6631200"/>
            <a:ext cx="821531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34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2000" y="2019600"/>
            <a:ext cx="5573486" cy="438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Text, 20 pt.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1056" y="2019600"/>
            <a:ext cx="5573486" cy="438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Text, 20pt.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EA9EEF3-1DF5-49F7-9F18-558D43657B75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22000" y="1584000"/>
            <a:ext cx="10170000" cy="30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Subtitle</a:t>
            </a:r>
            <a:r>
              <a:rPr lang="en-GB" dirty="0"/>
              <a:t>, </a:t>
            </a:r>
            <a:r>
              <a:rPr lang="en-GB" noProof="1"/>
              <a:t>22pt</a:t>
            </a:r>
            <a:r>
              <a:rPr lang="en-GB" dirty="0"/>
              <a:t>.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CBB05D8-397F-41AF-A518-DD0ECA525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968400"/>
            <a:ext cx="10170000" cy="49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1"/>
              <a:t>Title, 28pt.,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8AAB13-94F5-4B7A-AF0D-B56A54124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044" y="6630777"/>
            <a:ext cx="4114800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AD286A-792A-4556-8F28-07AF10337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42" y="6631200"/>
            <a:ext cx="27432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Page </a:t>
            </a:r>
            <a:fld id="{9F8DAAFB-D0FC-334F-BAEE-D3D4020D1B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8BD7E72-0056-442C-949F-05E881C1332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22513" y="6631200"/>
            <a:ext cx="821531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401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 descr="Ein Bild, das Wasser, Electric Blue (Farbe), Azurblau, Türkis enthält.&#10;&#10;Automatisch generierte Beschreibung">
            <a:extLst>
              <a:ext uri="{FF2B5EF4-FFF2-40B4-BE49-F238E27FC236}">
                <a16:creationId xmlns:a16="http://schemas.microsoft.com/office/drawing/2014/main" id="{7994DB29-BED5-4025-931D-79198F645F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2734450"/>
            <a:ext cx="8519795" cy="12933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1"/>
              <a:t>Chapter Separator, 40pt.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10959-F46D-469B-B664-056E3D5B484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9600" y="342000"/>
            <a:ext cx="1548000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6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a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apiertuch, Handtuch enthält.&#10;&#10;Automatisch generierte Beschreibung">
            <a:extLst>
              <a:ext uri="{FF2B5EF4-FFF2-40B4-BE49-F238E27FC236}">
                <a16:creationId xmlns:a16="http://schemas.microsoft.com/office/drawing/2014/main" id="{9DE89AF1-F783-65AD-9B4E-4B804DFE1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8412" b="3873"/>
          <a:stretch/>
        </p:blipFill>
        <p:spPr>
          <a:xfrm>
            <a:off x="0" y="1276131"/>
            <a:ext cx="12192000" cy="532964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140034-9877-40DE-B03F-7528A1C93BD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019600"/>
            <a:ext cx="5573486" cy="438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Text, 20 pt.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BA4E955-34CA-44C8-A45B-376CA6068E9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22000" y="1584000"/>
            <a:ext cx="10170000" cy="30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Subtitle</a:t>
            </a:r>
            <a:r>
              <a:rPr lang="en-GB" dirty="0"/>
              <a:t>, </a:t>
            </a:r>
            <a:r>
              <a:rPr lang="en-GB" noProof="1"/>
              <a:t>22pt</a:t>
            </a:r>
            <a:r>
              <a:rPr lang="en-GB" dirty="0"/>
              <a:t>.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FAECFF9-7BE3-4F9D-8293-F83D8BD521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968400"/>
            <a:ext cx="10170000" cy="49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1"/>
              <a:t>Title, 28pt.,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75C336-A292-43CB-9688-59CC399FC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044" y="6630777"/>
            <a:ext cx="4114800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41C631-0165-4F4F-8562-8C2ACE5CA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42" y="6631200"/>
            <a:ext cx="27432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Page </a:t>
            </a:r>
            <a:fld id="{9F8DAAFB-D0FC-334F-BAEE-D3D4020D1B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E7C756F-C046-4A16-9125-17422654B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513" y="6631200"/>
            <a:ext cx="821531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19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Himmel, Wolke, Baum enthält.&#10;&#10;Automatisch generierte Beschreibung">
            <a:extLst>
              <a:ext uri="{FF2B5EF4-FFF2-40B4-BE49-F238E27FC236}">
                <a16:creationId xmlns:a16="http://schemas.microsoft.com/office/drawing/2014/main" id="{D7E2A012-9F9F-B54B-C9E2-90B452D0B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363" b="3943"/>
          <a:stretch/>
        </p:blipFill>
        <p:spPr>
          <a:xfrm>
            <a:off x="0" y="798348"/>
            <a:ext cx="12192000" cy="580831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2ECC15-66D4-4020-B223-1CE2BFBABA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019600"/>
            <a:ext cx="5573486" cy="438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Text, 20 pt.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1BEF7C-E389-43A4-8A02-0F2CA738A80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22000" y="1584000"/>
            <a:ext cx="10170000" cy="30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Subtitle</a:t>
            </a:r>
            <a:r>
              <a:rPr lang="en-GB" dirty="0"/>
              <a:t>, </a:t>
            </a:r>
            <a:r>
              <a:rPr lang="en-GB" noProof="1"/>
              <a:t>22pt</a:t>
            </a:r>
            <a:r>
              <a:rPr lang="en-GB" dirty="0"/>
              <a:t>.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DBCB9E94-3299-4D71-B4B8-4FC8E7DB2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968400"/>
            <a:ext cx="10170000" cy="49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1"/>
              <a:t>Title, 28pt.,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A26C2C9-DE72-4C1B-B71C-47F979FC2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044" y="6630777"/>
            <a:ext cx="4114800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680767-D273-443E-93D2-57A56536D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42" y="6631200"/>
            <a:ext cx="27432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Page </a:t>
            </a:r>
            <a:fld id="{9F8DAAFB-D0FC-334F-BAEE-D3D4020D1B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A748B8F-CF0A-46A4-A9F0-058B40560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513" y="6631200"/>
            <a:ext cx="821531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55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Ein Bild, das Wasser, Electric Blue (Farbe), Azurblau, Türkis enthält.&#10;&#10;Automatisch generierte Beschreibung">
            <a:extLst>
              <a:ext uri="{FF2B5EF4-FFF2-40B4-BE49-F238E27FC236}">
                <a16:creationId xmlns:a16="http://schemas.microsoft.com/office/drawing/2014/main" id="{99B61D6A-412D-423F-A8F5-08EC2AC7F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EE01BA-3FAA-4C89-B843-C308DBDBA3C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9600" y="342000"/>
            <a:ext cx="1548000" cy="28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19FCC0-4317-48BD-A6AD-3DCAA2B9B8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351" y="671963"/>
            <a:ext cx="7872000" cy="1332000"/>
          </a:xfrm>
          <a:prstGeom prst="rect">
            <a:avLst/>
          </a:prstGeom>
          <a:noFill/>
          <a:ln>
            <a:noFill/>
          </a:ln>
        </p:spPr>
        <p:txBody>
          <a:bodyPr lIns="432000" tIns="0" rIns="108000" anchor="ctr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noProof="1"/>
              <a:t>Closing words, 40pt.</a:t>
            </a:r>
          </a:p>
        </p:txBody>
      </p:sp>
    </p:spTree>
    <p:extLst>
      <p:ext uri="{BB962C8B-B14F-4D97-AF65-F5344CB8AC3E}">
        <p14:creationId xmlns:p14="http://schemas.microsoft.com/office/powerpoint/2010/main" val="149242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5" descr="04_PowerPoint_Vorlage_4-3_S2.jpg">
            <a:extLst>
              <a:ext uri="{FF2B5EF4-FFF2-40B4-BE49-F238E27FC236}">
                <a16:creationId xmlns:a16="http://schemas.microsoft.com/office/drawing/2014/main" id="{C182C5CF-7CAA-464C-85B9-DAA84FFC4D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fik 5" descr="Ein Bild, das Schrift, Grafiken, Grafikdesign, Text enthält.&#10;&#10;Automatisch generierte Beschreibung">
            <a:extLst>
              <a:ext uri="{FF2B5EF4-FFF2-40B4-BE49-F238E27FC236}">
                <a16:creationId xmlns:a16="http://schemas.microsoft.com/office/drawing/2014/main" id="{5D41A01F-FE63-4189-944B-FCD5934865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6389" y="340697"/>
            <a:ext cx="1548154" cy="28484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B65078B-C4D9-4C86-AB4C-D695482C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968400"/>
            <a:ext cx="10170000" cy="49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1"/>
              <a:t>Title, 28pt.,</a:t>
            </a:r>
            <a:br>
              <a:rPr lang="en-GB" noProof="1"/>
            </a:br>
            <a:endParaRPr lang="en-GB" noProof="1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CE735B-CCA4-44EC-AF32-31B366A41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1901988"/>
            <a:ext cx="11332029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9EDB39E-7C08-4906-912E-E16E17C86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044" y="6630777"/>
            <a:ext cx="4114800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50A34EF-710E-4368-BBE4-9C3C4D25F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42" y="6631200"/>
            <a:ext cx="27432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Page </a:t>
            </a:r>
            <a:fld id="{9F8DAAFB-D0FC-334F-BAEE-D3D4020D1B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77BAB6C-B57A-487D-8CB8-82FCBAE58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513" y="6631200"/>
            <a:ext cx="821531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88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5" r:id="rId2"/>
    <p:sldLayoutId id="2147483682" r:id="rId3"/>
    <p:sldLayoutId id="2147483700" r:id="rId4"/>
    <p:sldLayoutId id="2147483684" r:id="rId5"/>
    <p:sldLayoutId id="2147483706" r:id="rId6"/>
    <p:sldLayoutId id="2147483711" r:id="rId7"/>
    <p:sldLayoutId id="2147483712" r:id="rId8"/>
    <p:sldLayoutId id="2147483702" r:id="rId9"/>
    <p:sldLayoutId id="2147483709" r:id="rId10"/>
    <p:sldLayoutId id="214748371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portal.dq-helpline.com/sekisui-supplier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873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D4665-7B2C-1CBA-3695-71E782B78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8866-7B8F-E292-5E3F-C66CFE0B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4B1F2C-E9F0-5F02-D486-F25B9B70C1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5AA5A5-611E-759E-61A9-58532C2E3D84}"/>
              </a:ext>
            </a:extLst>
          </p:cNvPr>
          <p:cNvGrpSpPr/>
          <p:nvPr/>
        </p:nvGrpSpPr>
        <p:grpSpPr>
          <a:xfrm>
            <a:off x="642054" y="1543455"/>
            <a:ext cx="7503239" cy="4653488"/>
            <a:chOff x="343740" y="842547"/>
            <a:chExt cx="8494441" cy="5477613"/>
          </a:xfrm>
        </p:grpSpPr>
        <p:pic>
          <p:nvPicPr>
            <p:cNvPr id="3" name="図 9">
              <a:extLst>
                <a:ext uri="{FF2B5EF4-FFF2-40B4-BE49-F238E27FC236}">
                  <a16:creationId xmlns:a16="http://schemas.microsoft.com/office/drawing/2014/main" id="{6F084D3D-EA92-2F9B-CD30-87F475F40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740" y="842547"/>
              <a:ext cx="8494441" cy="5477613"/>
            </a:xfrm>
            <a:prstGeom prst="rect">
              <a:avLst/>
            </a:prstGeom>
          </p:spPr>
        </p:pic>
        <p:sp>
          <p:nvSpPr>
            <p:cNvPr id="7" name="四角形吹き出し 6">
              <a:extLst>
                <a:ext uri="{FF2B5EF4-FFF2-40B4-BE49-F238E27FC236}">
                  <a16:creationId xmlns:a16="http://schemas.microsoft.com/office/drawing/2014/main" id="{1A00F95F-8D58-828D-FED4-A836AD4FF3FF}"/>
                </a:ext>
              </a:extLst>
            </p:cNvPr>
            <p:cNvSpPr/>
            <p:nvPr/>
          </p:nvSpPr>
          <p:spPr>
            <a:xfrm>
              <a:off x="5376876" y="3380632"/>
              <a:ext cx="3105508" cy="1170408"/>
            </a:xfrm>
            <a:prstGeom prst="wedgeRectCallout">
              <a:avLst>
                <a:gd name="adj1" fmla="val -87542"/>
                <a:gd name="adj2" fmla="val -10798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chemeClr val="tx1"/>
                  </a:solidFill>
                </a:rPr>
                <a:t>⑧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When did this occur?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772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BAB08-5224-4784-6528-9A1A92427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49F6-AACA-6846-9251-F8850537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7A2CBF-62B6-9CF6-ED33-4314E426E1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258C82-67DE-ADDE-D09D-E8998D2E44AA}"/>
              </a:ext>
            </a:extLst>
          </p:cNvPr>
          <p:cNvGrpSpPr/>
          <p:nvPr/>
        </p:nvGrpSpPr>
        <p:grpSpPr>
          <a:xfrm>
            <a:off x="608694" y="1511030"/>
            <a:ext cx="7517145" cy="4727746"/>
            <a:chOff x="44489" y="580207"/>
            <a:chExt cx="8793692" cy="5658569"/>
          </a:xfrm>
        </p:grpSpPr>
        <p:pic>
          <p:nvPicPr>
            <p:cNvPr id="9" name="図 1">
              <a:extLst>
                <a:ext uri="{FF2B5EF4-FFF2-40B4-BE49-F238E27FC236}">
                  <a16:creationId xmlns:a16="http://schemas.microsoft.com/office/drawing/2014/main" id="{6BEFA5EA-BE65-3E74-819A-7546E2538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89" y="580207"/>
              <a:ext cx="7119340" cy="5658569"/>
            </a:xfrm>
            <a:prstGeom prst="rect">
              <a:avLst/>
            </a:prstGeom>
          </p:spPr>
        </p:pic>
        <p:sp>
          <p:nvSpPr>
            <p:cNvPr id="10" name="四角形吹き出し 5">
              <a:extLst>
                <a:ext uri="{FF2B5EF4-FFF2-40B4-BE49-F238E27FC236}">
                  <a16:creationId xmlns:a16="http://schemas.microsoft.com/office/drawing/2014/main" id="{C0BB8C03-79C1-17A3-7ABA-D3AB433136CB}"/>
                </a:ext>
              </a:extLst>
            </p:cNvPr>
            <p:cNvSpPr/>
            <p:nvPr/>
          </p:nvSpPr>
          <p:spPr>
            <a:xfrm>
              <a:off x="2932682" y="3274493"/>
              <a:ext cx="5905499" cy="846307"/>
            </a:xfrm>
            <a:prstGeom prst="wedgeRectCallout">
              <a:avLst>
                <a:gd name="adj1" fmla="val -50799"/>
                <a:gd name="adj2" fmla="val 9600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chemeClr val="tx1"/>
                  </a:solidFill>
                </a:rPr>
                <a:t>③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The name of the company where the problem occurred is a required field.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69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D08C1-5E41-63D5-D5A3-ED0063FF6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74EC-7A76-A759-5F83-825B8F4A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6E9686-A535-3B1E-5627-1E7DFF6B09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A5C935-2BD3-F36A-864C-F360D7084799}"/>
              </a:ext>
            </a:extLst>
          </p:cNvPr>
          <p:cNvGrpSpPr/>
          <p:nvPr/>
        </p:nvGrpSpPr>
        <p:grpSpPr>
          <a:xfrm>
            <a:off x="646506" y="1517516"/>
            <a:ext cx="7831821" cy="4866286"/>
            <a:chOff x="341707" y="985323"/>
            <a:chExt cx="8432062" cy="5437389"/>
          </a:xfrm>
        </p:grpSpPr>
        <p:pic>
          <p:nvPicPr>
            <p:cNvPr id="9" name="図 1">
              <a:extLst>
                <a:ext uri="{FF2B5EF4-FFF2-40B4-BE49-F238E27FC236}">
                  <a16:creationId xmlns:a16="http://schemas.microsoft.com/office/drawing/2014/main" id="{D9F24071-5108-5DE6-BFBC-0A0360831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707" y="985323"/>
              <a:ext cx="8432062" cy="5437389"/>
            </a:xfrm>
            <a:prstGeom prst="rect">
              <a:avLst/>
            </a:prstGeom>
          </p:spPr>
        </p:pic>
        <p:sp>
          <p:nvSpPr>
            <p:cNvPr id="10" name="四角形吹き出し 6">
              <a:extLst>
                <a:ext uri="{FF2B5EF4-FFF2-40B4-BE49-F238E27FC236}">
                  <a16:creationId xmlns:a16="http://schemas.microsoft.com/office/drawing/2014/main" id="{43387C87-1CA0-1891-B51D-5FF506265EF2}"/>
                </a:ext>
              </a:extLst>
            </p:cNvPr>
            <p:cNvSpPr/>
            <p:nvPr/>
          </p:nvSpPr>
          <p:spPr>
            <a:xfrm>
              <a:off x="4300268" y="1883536"/>
              <a:ext cx="3873260" cy="1170408"/>
            </a:xfrm>
            <a:prstGeom prst="wedgeRectCallout">
              <a:avLst>
                <a:gd name="adj1" fmla="val -62904"/>
                <a:gd name="adj2" fmla="val 42900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chemeClr val="tx1"/>
                  </a:solidFill>
                </a:rPr>
                <a:t>➉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Are managers or executive officers involved?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511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45398-7008-9076-8DC5-E1C2854F5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300F-60F9-3DC4-9066-C926B014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209E53-8C2E-8EDE-7F42-D88D232C25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79BFF2-6693-8FED-2DF7-CE5A928FA7EF}"/>
              </a:ext>
            </a:extLst>
          </p:cNvPr>
          <p:cNvGrpSpPr/>
          <p:nvPr/>
        </p:nvGrpSpPr>
        <p:grpSpPr>
          <a:xfrm>
            <a:off x="646503" y="1549943"/>
            <a:ext cx="7686855" cy="4546812"/>
            <a:chOff x="341707" y="840946"/>
            <a:chExt cx="8647172" cy="5437389"/>
          </a:xfrm>
        </p:grpSpPr>
        <p:pic>
          <p:nvPicPr>
            <p:cNvPr id="3" name="図 10">
              <a:extLst>
                <a:ext uri="{FF2B5EF4-FFF2-40B4-BE49-F238E27FC236}">
                  <a16:creationId xmlns:a16="http://schemas.microsoft.com/office/drawing/2014/main" id="{254E013B-4941-9C33-CF08-1A1911A3B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707" y="840946"/>
              <a:ext cx="8432062" cy="5437389"/>
            </a:xfrm>
            <a:prstGeom prst="rect">
              <a:avLst/>
            </a:prstGeom>
          </p:spPr>
        </p:pic>
        <p:sp>
          <p:nvSpPr>
            <p:cNvPr id="7" name="四角形吹き出し 8">
              <a:extLst>
                <a:ext uri="{FF2B5EF4-FFF2-40B4-BE49-F238E27FC236}">
                  <a16:creationId xmlns:a16="http://schemas.microsoft.com/office/drawing/2014/main" id="{552661C9-0E19-9C58-1B13-ADFC1FDD8BC8}"/>
                </a:ext>
              </a:extLst>
            </p:cNvPr>
            <p:cNvSpPr/>
            <p:nvPr/>
          </p:nvSpPr>
          <p:spPr>
            <a:xfrm>
              <a:off x="1220825" y="1118668"/>
              <a:ext cx="7768054" cy="2573592"/>
            </a:xfrm>
            <a:prstGeom prst="wedgeRectCallout">
              <a:avLst>
                <a:gd name="adj1" fmla="val 2566"/>
                <a:gd name="adj2" fmla="val 64317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400" b="1" dirty="0">
                  <a:solidFill>
                    <a:schemeClr val="tx1"/>
                  </a:solidFill>
                </a:rPr>
                <a:t>⑪</a:t>
              </a:r>
              <a:r>
                <a:rPr lang="en-US" altLang="ja-JP" sz="1400" b="1" dirty="0">
                  <a:solidFill>
                    <a:schemeClr val="tx1"/>
                  </a:solidFill>
                </a:rPr>
                <a:t>Please describe the contents of 1-6 in as much detail as possible.</a:t>
              </a:r>
              <a:endParaRPr lang="ja-JP" altLang="en-US" sz="1400" b="1" dirty="0">
                <a:solidFill>
                  <a:schemeClr val="tx1"/>
                </a:solidFill>
              </a:endParaRPr>
            </a:p>
            <a:p>
              <a:r>
                <a:rPr lang="ja-JP" altLang="en-US" sz="1400" b="1" dirty="0">
                  <a:solidFill>
                    <a:schemeClr val="tx1"/>
                  </a:solidFill>
                </a:rPr>
                <a:t>　　</a:t>
              </a:r>
              <a:r>
                <a:rPr lang="en-US" altLang="ja-JP" sz="1400" b="1" dirty="0">
                  <a:solidFill>
                    <a:schemeClr val="tx1"/>
                  </a:solidFill>
                </a:rPr>
                <a:t>1 Contents of the report</a:t>
              </a:r>
            </a:p>
            <a:p>
              <a:r>
                <a:rPr lang="ja-JP" altLang="en-US" sz="1400" b="1" dirty="0">
                  <a:solidFill>
                    <a:schemeClr val="tx1"/>
                  </a:solidFill>
                </a:rPr>
                <a:t>　　</a:t>
              </a:r>
              <a:r>
                <a:rPr lang="en-US" altLang="ja-JP" sz="1400" b="1" dirty="0">
                  <a:solidFill>
                    <a:schemeClr val="tx1"/>
                  </a:solidFill>
                </a:rPr>
                <a:t>2 Who was involved</a:t>
              </a:r>
              <a:endParaRPr lang="ja-JP" altLang="en-US" sz="1400" b="1" dirty="0">
                <a:solidFill>
                  <a:schemeClr val="tx1"/>
                </a:solidFill>
              </a:endParaRPr>
            </a:p>
            <a:p>
              <a:r>
                <a:rPr lang="ja-JP" altLang="en-US" sz="1400" b="1" dirty="0">
                  <a:solidFill>
                    <a:schemeClr val="tx1"/>
                  </a:solidFill>
                </a:rPr>
                <a:t>　　　</a:t>
              </a:r>
              <a:r>
                <a:rPr lang="en-US" altLang="ja-JP" sz="1400" b="1" dirty="0">
                  <a:solidFill>
                    <a:schemeClr val="tx1"/>
                  </a:solidFill>
                </a:rPr>
                <a:t>(Participant's name and affiliation (company, department))</a:t>
              </a:r>
            </a:p>
            <a:p>
              <a:r>
                <a:rPr lang="ja-JP" altLang="en-US" sz="1400" b="1" dirty="0">
                  <a:solidFill>
                    <a:schemeClr val="tx1"/>
                  </a:solidFill>
                </a:rPr>
                <a:t>　　</a:t>
              </a:r>
              <a:r>
                <a:rPr lang="en-US" altLang="ja-JP" sz="1400" b="1" dirty="0">
                  <a:solidFill>
                    <a:schemeClr val="tx1"/>
                  </a:solidFill>
                </a:rPr>
                <a:t>3 How did it happen</a:t>
              </a:r>
            </a:p>
            <a:p>
              <a:r>
                <a:rPr lang="ja-JP" altLang="en-US" sz="1400" b="1" dirty="0">
                  <a:solidFill>
                    <a:schemeClr val="tx1"/>
                  </a:solidFill>
                </a:rPr>
                <a:t>　　</a:t>
              </a:r>
              <a:r>
                <a:rPr lang="en-US" altLang="ja-JP" sz="1400" b="1" dirty="0">
                  <a:solidFill>
                    <a:schemeClr val="tx1"/>
                  </a:solidFill>
                </a:rPr>
                <a:t>4 When and how did you find out</a:t>
              </a:r>
            </a:p>
            <a:p>
              <a:r>
                <a:rPr lang="ja-JP" altLang="en-US" sz="1400" b="1" dirty="0">
                  <a:solidFill>
                    <a:schemeClr val="tx1"/>
                  </a:solidFill>
                </a:rPr>
                <a:t>　　</a:t>
              </a:r>
              <a:r>
                <a:rPr lang="en-US" altLang="ja-JP" sz="1400" b="1" dirty="0">
                  <a:solidFill>
                    <a:schemeClr val="tx1"/>
                  </a:solidFill>
                </a:rPr>
                <a:t>5 Is it likely to happen again</a:t>
              </a:r>
            </a:p>
            <a:p>
              <a:r>
                <a:rPr lang="ja-JP" altLang="en-US" sz="1400" b="1" dirty="0">
                  <a:solidFill>
                    <a:schemeClr val="tx1"/>
                  </a:solidFill>
                </a:rPr>
                <a:t>　　</a:t>
              </a:r>
              <a:r>
                <a:rPr lang="en-US" altLang="ja-JP" sz="1400" b="1" dirty="0">
                  <a:solidFill>
                    <a:schemeClr val="tx1"/>
                  </a:solidFill>
                </a:rPr>
                <a:t>6 Does anyone else know of this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16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09932-77CE-9545-FAE5-BC0C33C4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D500-FBBB-9A72-13DC-835716C0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2326EF-3D63-FD0C-9B99-BBBE2B8979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5D901C-36F8-FD75-1665-C43C180D584A}"/>
              </a:ext>
            </a:extLst>
          </p:cNvPr>
          <p:cNvGrpSpPr/>
          <p:nvPr/>
        </p:nvGrpSpPr>
        <p:grpSpPr>
          <a:xfrm>
            <a:off x="620564" y="1495943"/>
            <a:ext cx="7446906" cy="5048654"/>
            <a:chOff x="341707" y="840946"/>
            <a:chExt cx="8639423" cy="5437389"/>
          </a:xfrm>
        </p:grpSpPr>
        <p:pic>
          <p:nvPicPr>
            <p:cNvPr id="3" name="図 9">
              <a:extLst>
                <a:ext uri="{FF2B5EF4-FFF2-40B4-BE49-F238E27FC236}">
                  <a16:creationId xmlns:a16="http://schemas.microsoft.com/office/drawing/2014/main" id="{D0296FAA-387D-8F8D-2A02-25C311B17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707" y="840946"/>
              <a:ext cx="8432062" cy="5437389"/>
            </a:xfrm>
            <a:prstGeom prst="rect">
              <a:avLst/>
            </a:prstGeom>
          </p:spPr>
        </p:pic>
        <p:sp>
          <p:nvSpPr>
            <p:cNvPr id="7" name="四角形吹き出し 6">
              <a:extLst>
                <a:ext uri="{FF2B5EF4-FFF2-40B4-BE49-F238E27FC236}">
                  <a16:creationId xmlns:a16="http://schemas.microsoft.com/office/drawing/2014/main" id="{137437F7-C2D6-07F1-48DB-3A3F237BC477}"/>
                </a:ext>
              </a:extLst>
            </p:cNvPr>
            <p:cNvSpPr/>
            <p:nvPr/>
          </p:nvSpPr>
          <p:spPr>
            <a:xfrm>
              <a:off x="4971064" y="4697086"/>
              <a:ext cx="4010066" cy="930262"/>
            </a:xfrm>
            <a:prstGeom prst="wedgeRectCallout">
              <a:avLst>
                <a:gd name="adj1" fmla="val -65928"/>
                <a:gd name="adj2" fmla="val 55851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600" b="1" dirty="0">
                  <a:solidFill>
                    <a:schemeClr val="tx1"/>
                  </a:solidFill>
                </a:rPr>
                <a:t>⑫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Have you ever discussed this </a:t>
              </a:r>
              <a:endParaRPr lang="ja-JP" altLang="en-US" sz="1600" b="1" dirty="0">
                <a:solidFill>
                  <a:schemeClr val="tx1"/>
                </a:solidFill>
              </a:endParaRPr>
            </a:p>
            <a:p>
              <a:r>
                <a:rPr lang="ja-JP" altLang="en-US" sz="1600" b="1" dirty="0">
                  <a:solidFill>
                    <a:schemeClr val="tx1"/>
                  </a:solidFill>
                </a:rPr>
                <a:t>　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matter with your boss?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32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19B84-C34A-3DF8-D145-E5AD7B728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5C37-CA58-84CE-0096-2A9C8B2A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EA0050-6B07-F31E-BE29-37BFBF038E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00E39B-9A3B-9935-9C69-0AE6CE5D0AB7}"/>
              </a:ext>
            </a:extLst>
          </p:cNvPr>
          <p:cNvGrpSpPr/>
          <p:nvPr/>
        </p:nvGrpSpPr>
        <p:grpSpPr>
          <a:xfrm>
            <a:off x="659008" y="1511031"/>
            <a:ext cx="7641926" cy="4638480"/>
            <a:chOff x="373665" y="885007"/>
            <a:chExt cx="8422993" cy="5368264"/>
          </a:xfrm>
        </p:grpSpPr>
        <p:pic>
          <p:nvPicPr>
            <p:cNvPr id="3" name="図 4">
              <a:extLst>
                <a:ext uri="{FF2B5EF4-FFF2-40B4-BE49-F238E27FC236}">
                  <a16:creationId xmlns:a16="http://schemas.microsoft.com/office/drawing/2014/main" id="{D24C0446-B6EF-58F3-E23B-AD4F9E9E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665" y="885007"/>
              <a:ext cx="8422993" cy="5368264"/>
            </a:xfrm>
            <a:prstGeom prst="rect">
              <a:avLst/>
            </a:prstGeom>
          </p:spPr>
        </p:pic>
        <p:sp>
          <p:nvSpPr>
            <p:cNvPr id="7" name="四角形吹き出し 14">
              <a:extLst>
                <a:ext uri="{FF2B5EF4-FFF2-40B4-BE49-F238E27FC236}">
                  <a16:creationId xmlns:a16="http://schemas.microsoft.com/office/drawing/2014/main" id="{339E516C-EE29-2ECE-816A-50A996F0BC38}"/>
                </a:ext>
              </a:extLst>
            </p:cNvPr>
            <p:cNvSpPr/>
            <p:nvPr/>
          </p:nvSpPr>
          <p:spPr>
            <a:xfrm>
              <a:off x="717550" y="1917699"/>
              <a:ext cx="7558356" cy="1327607"/>
            </a:xfrm>
            <a:prstGeom prst="wedgeRectCallout">
              <a:avLst>
                <a:gd name="adj1" fmla="val -33978"/>
                <a:gd name="adj2" fmla="val 72362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&lt;During the final check&gt;</a:t>
              </a:r>
              <a:endParaRPr lang="ja-JP" altLang="en-US" sz="1600" b="1" dirty="0">
                <a:solidFill>
                  <a:srgbClr val="FF0000"/>
                </a:solidFill>
              </a:endParaRPr>
            </a:p>
            <a:p>
              <a:endParaRPr lang="ja-JP" altLang="en-US" sz="1600" b="1" dirty="0">
                <a:solidFill>
                  <a:schemeClr val="tx1"/>
                </a:solidFill>
              </a:endParaRPr>
            </a:p>
            <a:p>
              <a:r>
                <a:rPr lang="ja-JP" altLang="en-US" sz="1600" b="1" dirty="0">
                  <a:solidFill>
                    <a:schemeClr val="tx1"/>
                  </a:solidFill>
                </a:rPr>
                <a:t>⑬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If you have a document, file, picture or text/WhatsApp message that supports your report, please upload it via the link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41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13B4D-401F-F6A5-0492-49C446FDD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A674-A62F-B01C-7148-C3749B61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56E728-297E-142B-2A4A-3543FB5234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205EBF-A73F-D1B7-70E1-F15AA8DD4FBC}"/>
              </a:ext>
            </a:extLst>
          </p:cNvPr>
          <p:cNvGrpSpPr/>
          <p:nvPr/>
        </p:nvGrpSpPr>
        <p:grpSpPr>
          <a:xfrm>
            <a:off x="651650" y="1575881"/>
            <a:ext cx="6112312" cy="4617395"/>
            <a:chOff x="431160" y="903957"/>
            <a:chExt cx="6685906" cy="5224469"/>
          </a:xfrm>
        </p:grpSpPr>
        <p:pic>
          <p:nvPicPr>
            <p:cNvPr id="3" name="図 4">
              <a:extLst>
                <a:ext uri="{FF2B5EF4-FFF2-40B4-BE49-F238E27FC236}">
                  <a16:creationId xmlns:a16="http://schemas.microsoft.com/office/drawing/2014/main" id="{B6FF029A-B9D3-EF3A-0FAB-03CCADE7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160" y="903957"/>
              <a:ext cx="5512440" cy="2420096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53CC5BB-D72B-6FD6-D732-B0FD76107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2221" y="3439469"/>
              <a:ext cx="6124845" cy="2688957"/>
            </a:xfrm>
            <a:prstGeom prst="rect">
              <a:avLst/>
            </a:prstGeom>
          </p:spPr>
        </p:pic>
        <p:sp>
          <p:nvSpPr>
            <p:cNvPr id="9" name="四角形吹き出し 11">
              <a:extLst>
                <a:ext uri="{FF2B5EF4-FFF2-40B4-BE49-F238E27FC236}">
                  <a16:creationId xmlns:a16="http://schemas.microsoft.com/office/drawing/2014/main" id="{CD556DE4-A958-3EAE-B49A-60EF574EC17C}"/>
                </a:ext>
              </a:extLst>
            </p:cNvPr>
            <p:cNvSpPr/>
            <p:nvPr/>
          </p:nvSpPr>
          <p:spPr>
            <a:xfrm>
              <a:off x="2788398" y="4051876"/>
              <a:ext cx="3079210" cy="559034"/>
            </a:xfrm>
            <a:prstGeom prst="wedgeRectCallout">
              <a:avLst>
                <a:gd name="adj1" fmla="val -53342"/>
                <a:gd name="adj2" fmla="val 9142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>
                  <a:solidFill>
                    <a:schemeClr val="tx1"/>
                  </a:solidFill>
                </a:rPr>
                <a:t>Report Number</a:t>
              </a:r>
            </a:p>
          </p:txBody>
        </p:sp>
        <p:sp>
          <p:nvSpPr>
            <p:cNvPr id="10" name="四角形吹き出し 13">
              <a:extLst>
                <a:ext uri="{FF2B5EF4-FFF2-40B4-BE49-F238E27FC236}">
                  <a16:creationId xmlns:a16="http://schemas.microsoft.com/office/drawing/2014/main" id="{8F29D39D-3426-FF18-B9DF-BBEC4127DDBC}"/>
                </a:ext>
              </a:extLst>
            </p:cNvPr>
            <p:cNvSpPr/>
            <p:nvPr/>
          </p:nvSpPr>
          <p:spPr>
            <a:xfrm>
              <a:off x="3010964" y="2136336"/>
              <a:ext cx="4106102" cy="559034"/>
            </a:xfrm>
            <a:prstGeom prst="wedgeRectCallout">
              <a:avLst>
                <a:gd name="adj1" fmla="val -53342"/>
                <a:gd name="adj2" fmla="val 9142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>
                  <a:solidFill>
                    <a:schemeClr val="tx1"/>
                  </a:solidFill>
                </a:rPr>
                <a:t>Check the Reply / Add Information</a:t>
              </a:r>
              <a:endParaRPr lang="en-US" altLang="ja-JP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072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CC389-4C86-D159-A4CF-6E27891C8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1CC2-D300-4810-648A-8FD4B353D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93DBBA-556C-515C-C3B3-D77F35B3B9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003EC5-A6BA-681C-429E-F3D4249CDC7A}"/>
              </a:ext>
            </a:extLst>
          </p:cNvPr>
          <p:cNvGrpSpPr/>
          <p:nvPr/>
        </p:nvGrpSpPr>
        <p:grpSpPr>
          <a:xfrm>
            <a:off x="627163" y="1543458"/>
            <a:ext cx="7803474" cy="4907280"/>
            <a:chOff x="361274" y="885007"/>
            <a:chExt cx="8632549" cy="5740826"/>
          </a:xfrm>
        </p:grpSpPr>
        <p:pic>
          <p:nvPicPr>
            <p:cNvPr id="3" name="図 3">
              <a:extLst>
                <a:ext uri="{FF2B5EF4-FFF2-40B4-BE49-F238E27FC236}">
                  <a16:creationId xmlns:a16="http://schemas.microsoft.com/office/drawing/2014/main" id="{9699A1C0-9E97-CF11-EDE5-1D911B0D2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274" y="885007"/>
              <a:ext cx="5031732" cy="5740826"/>
            </a:xfrm>
            <a:prstGeom prst="rect">
              <a:avLst/>
            </a:prstGeom>
          </p:spPr>
        </p:pic>
        <p:sp>
          <p:nvSpPr>
            <p:cNvPr id="7" name="四角形吹き出し 10">
              <a:extLst>
                <a:ext uri="{FF2B5EF4-FFF2-40B4-BE49-F238E27FC236}">
                  <a16:creationId xmlns:a16="http://schemas.microsoft.com/office/drawing/2014/main" id="{DE0BABEA-4567-0EE0-F9B6-00B88B4F5C52}"/>
                </a:ext>
              </a:extLst>
            </p:cNvPr>
            <p:cNvSpPr/>
            <p:nvPr/>
          </p:nvSpPr>
          <p:spPr>
            <a:xfrm>
              <a:off x="3153760" y="3800913"/>
              <a:ext cx="3733423" cy="518168"/>
            </a:xfrm>
            <a:prstGeom prst="wedgeRectCallout">
              <a:avLst>
                <a:gd name="adj1" fmla="val -65639"/>
                <a:gd name="adj2" fmla="val 334227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600" b="1" dirty="0">
                  <a:solidFill>
                    <a:schemeClr val="tx1"/>
                  </a:solidFill>
                </a:rPr>
                <a:t>Files uploaded in the past</a:t>
              </a:r>
            </a:p>
          </p:txBody>
        </p:sp>
        <p:sp>
          <p:nvSpPr>
            <p:cNvPr id="9" name="四角形吹き出し 15">
              <a:extLst>
                <a:ext uri="{FF2B5EF4-FFF2-40B4-BE49-F238E27FC236}">
                  <a16:creationId xmlns:a16="http://schemas.microsoft.com/office/drawing/2014/main" id="{71166A8B-F0B3-3B53-01CD-41DBA36D3752}"/>
                </a:ext>
              </a:extLst>
            </p:cNvPr>
            <p:cNvSpPr/>
            <p:nvPr/>
          </p:nvSpPr>
          <p:spPr>
            <a:xfrm>
              <a:off x="3912518" y="5090041"/>
              <a:ext cx="5081305" cy="1493845"/>
            </a:xfrm>
            <a:prstGeom prst="wedgeRectCallout">
              <a:avLst>
                <a:gd name="adj1" fmla="val -91955"/>
                <a:gd name="adj2" fmla="val 37611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600" b="1" dirty="0">
                  <a:solidFill>
                    <a:schemeClr val="tx1"/>
                  </a:solidFill>
                </a:rPr>
                <a:t>If you have a document, file, picture or text/WhatsApp message that supports your report, please upload it via the link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9698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CE7CA-DD88-91B8-1F2E-06E076550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5ABB-6A8A-CE8D-5F97-0937E312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AC4434-B67C-3690-8BD3-59C48C48FC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C2C7D0-FE8D-DF27-C27E-A58C4F078F39}"/>
              </a:ext>
            </a:extLst>
          </p:cNvPr>
          <p:cNvGrpSpPr/>
          <p:nvPr/>
        </p:nvGrpSpPr>
        <p:grpSpPr>
          <a:xfrm>
            <a:off x="608040" y="1471684"/>
            <a:ext cx="7939328" cy="4837629"/>
            <a:chOff x="322698" y="840947"/>
            <a:chExt cx="8631912" cy="5461882"/>
          </a:xfrm>
        </p:grpSpPr>
        <p:pic>
          <p:nvPicPr>
            <p:cNvPr id="3" name="図 9">
              <a:extLst>
                <a:ext uri="{FF2B5EF4-FFF2-40B4-BE49-F238E27FC236}">
                  <a16:creationId xmlns:a16="http://schemas.microsoft.com/office/drawing/2014/main" id="{6D16783A-444B-E497-91F4-AEAA9A8A4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698" y="840947"/>
              <a:ext cx="8470045" cy="5461882"/>
            </a:xfrm>
            <a:prstGeom prst="rect">
              <a:avLst/>
            </a:prstGeom>
          </p:spPr>
        </p:pic>
        <p:sp>
          <p:nvSpPr>
            <p:cNvPr id="7" name="四角形吹き出し 13">
              <a:extLst>
                <a:ext uri="{FF2B5EF4-FFF2-40B4-BE49-F238E27FC236}">
                  <a16:creationId xmlns:a16="http://schemas.microsoft.com/office/drawing/2014/main" id="{AE96AA9D-E663-685A-C6FB-9DE60374E409}"/>
                </a:ext>
              </a:extLst>
            </p:cNvPr>
            <p:cNvSpPr/>
            <p:nvPr/>
          </p:nvSpPr>
          <p:spPr>
            <a:xfrm>
              <a:off x="3675771" y="4711083"/>
              <a:ext cx="5278839" cy="631305"/>
            </a:xfrm>
            <a:prstGeom prst="wedgeRectCallout">
              <a:avLst>
                <a:gd name="adj1" fmla="val -39823"/>
                <a:gd name="adj2" fmla="val -116359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600" b="1" dirty="0">
                  <a:solidFill>
                    <a:schemeClr val="tx1"/>
                  </a:solidFill>
                </a:rPr>
                <a:t>⑭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E-mail address for receiving automatic notification e-mails</a:t>
              </a:r>
              <a:r>
                <a:rPr lang="ja-JP" altLang="en-US" sz="1600" b="1" dirty="0">
                  <a:solidFill>
                    <a:schemeClr val="tx1"/>
                  </a:solidFill>
                </a:rPr>
                <a:t> </a:t>
              </a:r>
              <a:r>
                <a:rPr lang="en-US" altLang="ja-JP" sz="1600" b="1" dirty="0">
                  <a:solidFill>
                    <a:srgbClr val="FF0000"/>
                  </a:solidFill>
                </a:rPr>
                <a:t>(option)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333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90CAC-78F4-6347-510A-DC57C059C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39A1-2FFB-3007-B8C5-652E4775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Employees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A0613B-CC62-ED4B-2A72-C23BAD2D1C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9F5CE6-CB0E-1A31-35AA-2869EDF4231B}"/>
              </a:ext>
            </a:extLst>
          </p:cNvPr>
          <p:cNvGrpSpPr/>
          <p:nvPr/>
        </p:nvGrpSpPr>
        <p:grpSpPr>
          <a:xfrm>
            <a:off x="640467" y="1530485"/>
            <a:ext cx="7699379" cy="4772344"/>
            <a:chOff x="322698" y="840947"/>
            <a:chExt cx="8470045" cy="5461882"/>
          </a:xfrm>
        </p:grpSpPr>
        <p:pic>
          <p:nvPicPr>
            <p:cNvPr id="9" name="図 11">
              <a:extLst>
                <a:ext uri="{FF2B5EF4-FFF2-40B4-BE49-F238E27FC236}">
                  <a16:creationId xmlns:a16="http://schemas.microsoft.com/office/drawing/2014/main" id="{3EBB6367-3650-1256-3EE8-49551A6DF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698" y="840947"/>
              <a:ext cx="8470045" cy="5461882"/>
            </a:xfrm>
            <a:prstGeom prst="rect">
              <a:avLst/>
            </a:prstGeom>
          </p:spPr>
        </p:pic>
        <p:sp>
          <p:nvSpPr>
            <p:cNvPr id="10" name="四角形吹き出し 6">
              <a:extLst>
                <a:ext uri="{FF2B5EF4-FFF2-40B4-BE49-F238E27FC236}">
                  <a16:creationId xmlns:a16="http://schemas.microsoft.com/office/drawing/2014/main" id="{B16A7F84-6739-1B7E-4F2F-78D103C6E644}"/>
                </a:ext>
              </a:extLst>
            </p:cNvPr>
            <p:cNvSpPr/>
            <p:nvPr/>
          </p:nvSpPr>
          <p:spPr>
            <a:xfrm>
              <a:off x="927466" y="3705013"/>
              <a:ext cx="3047607" cy="894082"/>
            </a:xfrm>
            <a:prstGeom prst="wedgeRectCallout">
              <a:avLst>
                <a:gd name="adj1" fmla="val -13326"/>
                <a:gd name="adj2" fmla="val 112717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600" b="1" dirty="0">
                  <a:solidFill>
                    <a:schemeClr val="tx1"/>
                  </a:solidFill>
                </a:rPr>
                <a:t>⑭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If you wish to report on the above</a:t>
              </a:r>
            </a:p>
          </p:txBody>
        </p:sp>
        <p:sp>
          <p:nvSpPr>
            <p:cNvPr id="11" name="四角形吹き出し 9">
              <a:extLst>
                <a:ext uri="{FF2B5EF4-FFF2-40B4-BE49-F238E27FC236}">
                  <a16:creationId xmlns:a16="http://schemas.microsoft.com/office/drawing/2014/main" id="{93323C1D-6AD9-C373-7F82-F5C2C9B44A9E}"/>
                </a:ext>
              </a:extLst>
            </p:cNvPr>
            <p:cNvSpPr/>
            <p:nvPr/>
          </p:nvSpPr>
          <p:spPr>
            <a:xfrm>
              <a:off x="4236931" y="3705015"/>
              <a:ext cx="2218983" cy="894080"/>
            </a:xfrm>
            <a:prstGeom prst="wedgeRectCallout">
              <a:avLst>
                <a:gd name="adj1" fmla="val 13172"/>
                <a:gd name="adj2" fmla="val 121913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600" b="1" dirty="0">
                  <a:solidFill>
                    <a:schemeClr val="tx1"/>
                  </a:solidFill>
                </a:rPr>
                <a:t>If you want to cancel the report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043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BD3C-4DD8-4205-ACB8-8F987E446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351" y="671963"/>
            <a:ext cx="8938342" cy="1332000"/>
          </a:xfrm>
        </p:spPr>
        <p:txBody>
          <a:bodyPr>
            <a:normAutofit/>
          </a:bodyPr>
          <a:lstStyle/>
          <a:p>
            <a:r>
              <a:rPr lang="en-US" sz="2800" dirty="0"/>
              <a:t>Sekisui Chemical Group</a:t>
            </a:r>
            <a:br>
              <a:rPr lang="en-US" sz="2800" dirty="0"/>
            </a:br>
            <a:r>
              <a:rPr lang="en-US" sz="2800" dirty="0"/>
              <a:t>Global Hotline (GHL)- Guide for Externals</a:t>
            </a:r>
          </a:p>
        </p:txBody>
      </p:sp>
    </p:spTree>
    <p:extLst>
      <p:ext uri="{BB962C8B-B14F-4D97-AF65-F5344CB8AC3E}">
        <p14:creationId xmlns:p14="http://schemas.microsoft.com/office/powerpoint/2010/main" val="57073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9F1A2-C3A4-66A4-0ED2-D81D9B425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77C22-EA5B-DD9B-852D-56F3B3DB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Whistleblowing Contact Office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E336F8-AED3-D61F-EA84-A5C2E93FFC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2A9976-89EA-57AF-F9B3-E7233C60717D}"/>
              </a:ext>
            </a:extLst>
          </p:cNvPr>
          <p:cNvGrpSpPr/>
          <p:nvPr/>
        </p:nvGrpSpPr>
        <p:grpSpPr>
          <a:xfrm>
            <a:off x="633536" y="1511029"/>
            <a:ext cx="7382055" cy="4721731"/>
            <a:chOff x="341707" y="935833"/>
            <a:chExt cx="8423130" cy="5368264"/>
          </a:xfrm>
        </p:grpSpPr>
        <p:pic>
          <p:nvPicPr>
            <p:cNvPr id="3" name="図 4">
              <a:extLst>
                <a:ext uri="{FF2B5EF4-FFF2-40B4-BE49-F238E27FC236}">
                  <a16:creationId xmlns:a16="http://schemas.microsoft.com/office/drawing/2014/main" id="{D8BF9D54-05D2-08DD-AD3C-8EB5C94E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707" y="935833"/>
              <a:ext cx="8423130" cy="5368264"/>
            </a:xfrm>
            <a:prstGeom prst="rect">
              <a:avLst/>
            </a:prstGeom>
          </p:spPr>
        </p:pic>
        <p:sp>
          <p:nvSpPr>
            <p:cNvPr id="7" name="正方形/長方形 8">
              <a:extLst>
                <a:ext uri="{FF2B5EF4-FFF2-40B4-BE49-F238E27FC236}">
                  <a16:creationId xmlns:a16="http://schemas.microsoft.com/office/drawing/2014/main" id="{8D481B28-664B-E7A2-6487-1264D2F32236}"/>
                </a:ext>
              </a:extLst>
            </p:cNvPr>
            <p:cNvSpPr/>
            <p:nvPr/>
          </p:nvSpPr>
          <p:spPr>
            <a:xfrm>
              <a:off x="5538158" y="2499536"/>
              <a:ext cx="2605177" cy="1242204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600" b="1" dirty="0">
                  <a:solidFill>
                    <a:schemeClr val="tx1"/>
                  </a:solidFill>
                </a:rPr>
                <a:t>Initial Reporting Details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279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A55C8-E2E6-7BF1-8640-807D5341D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C710-C2F5-122F-C047-3BF94A57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Whistleblowing Contact Office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6D1D8A-8E97-4857-CC69-385FE18DE0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CD60AD-1BA0-50B5-1308-8D6A166E8C6D}"/>
              </a:ext>
            </a:extLst>
          </p:cNvPr>
          <p:cNvGrpSpPr/>
          <p:nvPr/>
        </p:nvGrpSpPr>
        <p:grpSpPr>
          <a:xfrm>
            <a:off x="390554" y="1543021"/>
            <a:ext cx="7923353" cy="4838897"/>
            <a:chOff x="111694" y="935833"/>
            <a:chExt cx="8662103" cy="5368264"/>
          </a:xfrm>
        </p:grpSpPr>
        <p:pic>
          <p:nvPicPr>
            <p:cNvPr id="8" name="図 4">
              <a:extLst>
                <a:ext uri="{FF2B5EF4-FFF2-40B4-BE49-F238E27FC236}">
                  <a16:creationId xmlns:a16="http://schemas.microsoft.com/office/drawing/2014/main" id="{3E0C3F4B-FB1C-E1BC-D74E-27F9849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707" y="935833"/>
              <a:ext cx="8432090" cy="5368264"/>
            </a:xfrm>
            <a:prstGeom prst="rect">
              <a:avLst/>
            </a:prstGeom>
          </p:spPr>
        </p:pic>
        <p:sp>
          <p:nvSpPr>
            <p:cNvPr id="10" name="正方形/長方形 8">
              <a:extLst>
                <a:ext uri="{FF2B5EF4-FFF2-40B4-BE49-F238E27FC236}">
                  <a16:creationId xmlns:a16="http://schemas.microsoft.com/office/drawing/2014/main" id="{54BE7430-A0EE-3FAA-6097-458F3AEB4BA4}"/>
                </a:ext>
              </a:extLst>
            </p:cNvPr>
            <p:cNvSpPr/>
            <p:nvPr/>
          </p:nvSpPr>
          <p:spPr>
            <a:xfrm>
              <a:off x="4382218" y="1818049"/>
              <a:ext cx="2605177" cy="1242204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600" b="1" dirty="0">
                  <a:solidFill>
                    <a:schemeClr val="tx1"/>
                  </a:solidFill>
                </a:rPr>
                <a:t>Reply from the Whistleblower Response Office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四角形吹き出し 9">
              <a:extLst>
                <a:ext uri="{FF2B5EF4-FFF2-40B4-BE49-F238E27FC236}">
                  <a16:creationId xmlns:a16="http://schemas.microsoft.com/office/drawing/2014/main" id="{2A5DBC7D-C91F-F831-0FA2-A6B6397BFFF3}"/>
                </a:ext>
              </a:extLst>
            </p:cNvPr>
            <p:cNvSpPr/>
            <p:nvPr/>
          </p:nvSpPr>
          <p:spPr>
            <a:xfrm>
              <a:off x="111694" y="3060253"/>
              <a:ext cx="3088706" cy="2758398"/>
            </a:xfrm>
            <a:prstGeom prst="wedgeRectCallout">
              <a:avLst>
                <a:gd name="adj1" fmla="val 63548"/>
                <a:gd name="adj2" fmla="val -31784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000" b="1" dirty="0">
                  <a:solidFill>
                    <a:schemeClr val="tx1"/>
                  </a:solidFill>
                </a:rPr>
                <a:t>Thank you for contacting us.</a:t>
              </a:r>
            </a:p>
            <a:p>
              <a:r>
                <a:rPr lang="en-US" altLang="ja-JP" sz="1000" b="1" dirty="0">
                  <a:solidFill>
                    <a:schemeClr val="tx1"/>
                  </a:solidFill>
                </a:rPr>
                <a:t>This is the Sekisui Chemical Whistleblowing contact office.</a:t>
              </a:r>
            </a:p>
            <a:p>
              <a:r>
                <a:rPr lang="en-US" altLang="ja-JP" sz="1000" b="1" dirty="0">
                  <a:solidFill>
                    <a:schemeClr val="tx1"/>
                  </a:solidFill>
                </a:rPr>
                <a:t>We would like to know more about the details of your report, such as the circumstances and causes of this incident.</a:t>
              </a:r>
            </a:p>
            <a:p>
              <a:r>
                <a:rPr lang="en-US" altLang="ja-JP" sz="1000" b="1" dirty="0">
                  <a:solidFill>
                    <a:schemeClr val="tx1"/>
                  </a:solidFill>
                </a:rPr>
                <a:t>Also, if you have any information that could serve as evidence, please present it.</a:t>
              </a:r>
            </a:p>
            <a:p>
              <a:r>
                <a:rPr lang="en-US" altLang="ja-JP" sz="1000" b="1" dirty="0">
                  <a:solidFill>
                    <a:schemeClr val="tx1"/>
                  </a:solidFill>
                </a:rPr>
                <a:t>Please let us continue to communicate with you on this page.</a:t>
              </a:r>
            </a:p>
            <a:p>
              <a:r>
                <a:rPr lang="en-US" altLang="ja-JP" sz="1000" b="1" dirty="0">
                  <a:solidFill>
                    <a:schemeClr val="tx1"/>
                  </a:solidFill>
                </a:rPr>
                <a:t>Please be assured that only you and the reporting contact will be able to view this page.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030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22AD7-56AE-5D8B-7774-A30F5EF32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F5BA-5068-7E0A-C3B3-A8E27BB5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Whistleblowing Contact Office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8D2560-19B9-A9E6-1845-F128D5C689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29487E-9849-99A6-C73A-A7F2714B73B7}"/>
              </a:ext>
            </a:extLst>
          </p:cNvPr>
          <p:cNvGrpSpPr/>
          <p:nvPr/>
        </p:nvGrpSpPr>
        <p:grpSpPr>
          <a:xfrm>
            <a:off x="620567" y="1569395"/>
            <a:ext cx="7660914" cy="4734701"/>
            <a:chOff x="341707" y="935833"/>
            <a:chExt cx="8432258" cy="5368264"/>
          </a:xfrm>
        </p:grpSpPr>
        <p:pic>
          <p:nvPicPr>
            <p:cNvPr id="3" name="図 4">
              <a:extLst>
                <a:ext uri="{FF2B5EF4-FFF2-40B4-BE49-F238E27FC236}">
                  <a16:creationId xmlns:a16="http://schemas.microsoft.com/office/drawing/2014/main" id="{D201B3CC-34EC-8D0E-7764-F311FFE1F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707" y="935833"/>
              <a:ext cx="8432258" cy="5368264"/>
            </a:xfrm>
            <a:prstGeom prst="rect">
              <a:avLst/>
            </a:prstGeom>
          </p:spPr>
        </p:pic>
        <p:sp>
          <p:nvSpPr>
            <p:cNvPr id="7" name="正方形/長方形 8">
              <a:extLst>
                <a:ext uri="{FF2B5EF4-FFF2-40B4-BE49-F238E27FC236}">
                  <a16:creationId xmlns:a16="http://schemas.microsoft.com/office/drawing/2014/main" id="{681B56D8-A6A0-6AE3-D4D8-480AF5FB5CFB}"/>
                </a:ext>
              </a:extLst>
            </p:cNvPr>
            <p:cNvSpPr/>
            <p:nvPr/>
          </p:nvSpPr>
          <p:spPr>
            <a:xfrm>
              <a:off x="3157266" y="3619965"/>
              <a:ext cx="2605177" cy="791506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600" b="1" dirty="0">
                  <a:solidFill>
                    <a:schemeClr val="tx1"/>
                  </a:solidFill>
                </a:rPr>
                <a:t>Create new reply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9">
              <a:extLst>
                <a:ext uri="{FF2B5EF4-FFF2-40B4-BE49-F238E27FC236}">
                  <a16:creationId xmlns:a16="http://schemas.microsoft.com/office/drawing/2014/main" id="{D8EB6D3F-7A6F-939D-FBB3-B225262DF526}"/>
                </a:ext>
              </a:extLst>
            </p:cNvPr>
            <p:cNvSpPr/>
            <p:nvPr/>
          </p:nvSpPr>
          <p:spPr>
            <a:xfrm>
              <a:off x="2113472" y="2041331"/>
              <a:ext cx="4494362" cy="791506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ja-JP" sz="1600" b="1" dirty="0">
                  <a:solidFill>
                    <a:schemeClr val="tx1"/>
                  </a:solidFill>
                </a:rPr>
                <a:t>For communication within </a:t>
              </a:r>
            </a:p>
            <a:p>
              <a:pPr algn="ctr"/>
              <a:r>
                <a:rPr lang="en-US" altLang="ja-JP" sz="1600" b="1" dirty="0">
                  <a:solidFill>
                    <a:schemeClr val="tx1"/>
                  </a:solidFill>
                </a:rPr>
                <a:t>the Whistleblowing contact office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507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A4A5-0202-4E66-B917-14339AB7B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352" y="671963"/>
            <a:ext cx="9457151" cy="1332000"/>
          </a:xfrm>
        </p:spPr>
        <p:txBody>
          <a:bodyPr>
            <a:normAutofit/>
          </a:bodyPr>
          <a:lstStyle/>
          <a:p>
            <a:r>
              <a:rPr lang="en-US" sz="2800" dirty="0"/>
              <a:t>Sekisui Chemical Group</a:t>
            </a:r>
            <a:br>
              <a:rPr lang="en-US" sz="2800" dirty="0"/>
            </a:br>
            <a:r>
              <a:rPr lang="en-US" sz="2800" dirty="0"/>
              <a:t>Compliance &amp;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63421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A3B05B-DB58-4A94-B1A3-F3E89546021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dirty="0"/>
              <a:t>System Guide </a:t>
            </a:r>
            <a:r>
              <a:rPr lang="en-US" dirty="0"/>
              <a:t>for Externals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F76AD3-82FB-4251-893D-7C27B4B6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Sekisui Chemical Group – Global Hotline (GHL)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0E9B54-7CAB-47B6-AE2D-FF63A820A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System Interface</a:t>
            </a:r>
          </a:p>
          <a:p>
            <a:pPr lvl="1" indent="0">
              <a:buNone/>
            </a:pPr>
            <a:r>
              <a:rPr lang="en-US" dirty="0"/>
              <a:t>	for Whistleblower</a:t>
            </a:r>
          </a:p>
          <a:p>
            <a:pPr lvl="1" indent="0">
              <a:buNone/>
            </a:pPr>
            <a:r>
              <a:rPr lang="en-US" dirty="0"/>
              <a:t>	for Whistleblower Contact Office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8010A5-0221-4EA0-A886-61475C17F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000" y="6631200"/>
            <a:ext cx="821531" cy="198438"/>
          </a:xfrm>
        </p:spPr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8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6C68-C7B2-7ACE-1865-81E4AABD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GHL System Interface for Whistleblower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E9482-76B4-A662-3B43-592BD87B0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>
                <a:latin typeface="+mn-lt"/>
              </a:rPr>
              <a:t>Two </a:t>
            </a:r>
            <a:r>
              <a:rPr kumimoji="0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GHL sites are available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lt"/>
              </a:rPr>
              <a:t>For Employees	designed for current employees within the Sekisui Group.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800" dirty="0"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latin typeface="+mn-lt"/>
              </a:rPr>
              <a:t>        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>
                <a:latin typeface="+mn-lt"/>
              </a:rPr>
              <a:t>For Externals</a:t>
            </a:r>
            <a:r>
              <a:rPr kumimoji="0" lang="en-US" altLang="ja-JP" sz="1800" dirty="0">
                <a:latin typeface="+mn-lt"/>
              </a:rPr>
              <a:t>	designed for former employees, business partners and suppliers of the Sekisui Group.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800" dirty="0"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800" dirty="0"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800" dirty="0"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800" dirty="0"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latin typeface="+mn-lt"/>
              </a:rPr>
              <a:t>				</a:t>
            </a: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PC: </a:t>
            </a:r>
            <a:r>
              <a:rPr lang="nl-NL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https://portal.dq-helpline.com/sekisui-supplier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800" dirty="0"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800" dirty="0"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BA773D-45BF-34AF-8284-904E706F11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pic>
        <p:nvPicPr>
          <p:cNvPr id="8" name="図 9">
            <a:extLst>
              <a:ext uri="{FF2B5EF4-FFF2-40B4-BE49-F238E27FC236}">
                <a16:creationId xmlns:a16="http://schemas.microsoft.com/office/drawing/2014/main" id="{D312D4CD-6848-03C2-7E2B-80C61D225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46" y="3437901"/>
            <a:ext cx="1595249" cy="1431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35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2DAB6-66DF-12A2-9F3B-307A34671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A294-0DE4-064C-F262-489E026D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426542-4D6F-B448-5AC8-0C59A149A7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1F7FC-86FB-C16D-3B1D-E0F212A0718F}"/>
              </a:ext>
            </a:extLst>
          </p:cNvPr>
          <p:cNvGrpSpPr/>
          <p:nvPr/>
        </p:nvGrpSpPr>
        <p:grpSpPr>
          <a:xfrm>
            <a:off x="603114" y="1562911"/>
            <a:ext cx="7514464" cy="4846514"/>
            <a:chOff x="197957" y="973815"/>
            <a:chExt cx="8555162" cy="5435610"/>
          </a:xfrm>
        </p:grpSpPr>
        <p:pic>
          <p:nvPicPr>
            <p:cNvPr id="3" name="図 1">
              <a:extLst>
                <a:ext uri="{FF2B5EF4-FFF2-40B4-BE49-F238E27FC236}">
                  <a16:creationId xmlns:a16="http://schemas.microsoft.com/office/drawing/2014/main" id="{5954A96E-EC16-0E99-4A05-1225D1D2F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0646" y="1214559"/>
              <a:ext cx="6498057" cy="2447681"/>
            </a:xfrm>
            <a:prstGeom prst="rect">
              <a:avLst/>
            </a:prstGeom>
          </p:spPr>
        </p:pic>
        <p:sp>
          <p:nvSpPr>
            <p:cNvPr id="7" name="四角形吹き出し 22">
              <a:extLst>
                <a:ext uri="{FF2B5EF4-FFF2-40B4-BE49-F238E27FC236}">
                  <a16:creationId xmlns:a16="http://schemas.microsoft.com/office/drawing/2014/main" id="{C3C0BF2F-C4E6-6A43-46CB-B50C63EC72CD}"/>
                </a:ext>
              </a:extLst>
            </p:cNvPr>
            <p:cNvSpPr/>
            <p:nvPr/>
          </p:nvSpPr>
          <p:spPr>
            <a:xfrm>
              <a:off x="5572177" y="1112457"/>
              <a:ext cx="3180942" cy="1909313"/>
            </a:xfrm>
            <a:prstGeom prst="wedgeRectCallout">
              <a:avLst>
                <a:gd name="adj1" fmla="val -77626"/>
                <a:gd name="adj2" fmla="val -4608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solidFill>
                    <a:schemeClr val="tx1"/>
                  </a:solidFill>
                </a:rPr>
                <a:t>【18 languages】</a:t>
              </a:r>
              <a:endParaRPr lang="en-US" altLang="ja-JP" sz="11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ja-JP" sz="1100" b="1" dirty="0">
                  <a:solidFill>
                    <a:srgbClr val="FF0000"/>
                  </a:solidFill>
                </a:rPr>
                <a:t>English</a:t>
              </a:r>
            </a:p>
            <a:p>
              <a:pPr algn="ctr"/>
              <a:r>
                <a:rPr lang="en-US" altLang="ja-JP" sz="1100" b="1" dirty="0">
                  <a:solidFill>
                    <a:srgbClr val="FF0000"/>
                  </a:solidFill>
                </a:rPr>
                <a:t>German, Dutch, Italian, Spanish,</a:t>
              </a:r>
            </a:p>
            <a:p>
              <a:pPr algn="ctr"/>
              <a:r>
                <a:rPr lang="en-US" altLang="ja-JP" sz="900" b="1" dirty="0">
                  <a:solidFill>
                    <a:schemeClr val="tx1"/>
                  </a:solidFill>
                </a:rPr>
                <a:t>Chinese (Simplified), Chinese (Traditional), Korean, Thai, Vietnamese, Tamil,</a:t>
              </a:r>
            </a:p>
            <a:p>
              <a:pPr algn="ctr"/>
              <a:r>
                <a:rPr lang="en-US" altLang="ja-JP" sz="900" b="1" dirty="0">
                  <a:solidFill>
                    <a:schemeClr val="tx1"/>
                  </a:solidFill>
                </a:rPr>
                <a:t>Hindi, Indonesian, Arabic, Tagalog,</a:t>
              </a:r>
              <a:endParaRPr lang="ja-JP" altLang="en-US" sz="9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ja-JP" sz="900" b="1" dirty="0">
                  <a:solidFill>
                    <a:schemeClr val="tx1"/>
                  </a:solidFill>
                </a:rPr>
                <a:t>South American Spanish, South American, Portuguese, Japanese</a:t>
              </a:r>
              <a:endParaRPr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" name="四角形吹き出し 16">
              <a:extLst>
                <a:ext uri="{FF2B5EF4-FFF2-40B4-BE49-F238E27FC236}">
                  <a16:creationId xmlns:a16="http://schemas.microsoft.com/office/drawing/2014/main" id="{31EC761C-F30D-FBA1-6BFD-04FCF38F592B}"/>
                </a:ext>
              </a:extLst>
            </p:cNvPr>
            <p:cNvSpPr/>
            <p:nvPr/>
          </p:nvSpPr>
          <p:spPr>
            <a:xfrm>
              <a:off x="197957" y="973815"/>
              <a:ext cx="3027959" cy="689980"/>
            </a:xfrm>
            <a:prstGeom prst="wedgeRectCallout">
              <a:avLst>
                <a:gd name="adj1" fmla="val 45576"/>
                <a:gd name="adj2" fmla="val 88900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chemeClr val="tx1"/>
                  </a:solidFill>
                </a:rPr>
                <a:t>①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Select Language</a:t>
              </a:r>
            </a:p>
          </p:txBody>
        </p:sp>
        <p:pic>
          <p:nvPicPr>
            <p:cNvPr id="13" name="図 3">
              <a:extLst>
                <a:ext uri="{FF2B5EF4-FFF2-40B4-BE49-F238E27FC236}">
                  <a16:creationId xmlns:a16="http://schemas.microsoft.com/office/drawing/2014/main" id="{027138D1-9011-CDC0-DF9B-3D3442712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646" y="3795552"/>
              <a:ext cx="7477908" cy="2613873"/>
            </a:xfrm>
            <a:prstGeom prst="rect">
              <a:avLst/>
            </a:prstGeom>
          </p:spPr>
        </p:pic>
        <p:sp>
          <p:nvSpPr>
            <p:cNvPr id="14" name="四角形吹き出し 9">
              <a:extLst>
                <a:ext uri="{FF2B5EF4-FFF2-40B4-BE49-F238E27FC236}">
                  <a16:creationId xmlns:a16="http://schemas.microsoft.com/office/drawing/2014/main" id="{01EB3265-2A0A-2200-B590-99FCFF36A2EE}"/>
                </a:ext>
              </a:extLst>
            </p:cNvPr>
            <p:cNvSpPr/>
            <p:nvPr/>
          </p:nvSpPr>
          <p:spPr>
            <a:xfrm>
              <a:off x="2654387" y="4946648"/>
              <a:ext cx="5905499" cy="755336"/>
            </a:xfrm>
            <a:prstGeom prst="wedgeRectCallout">
              <a:avLst>
                <a:gd name="adj1" fmla="val -53342"/>
                <a:gd name="adj2" fmla="val 9142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>
                  <a:solidFill>
                    <a:srgbClr val="FF0000"/>
                  </a:solidFill>
                </a:rPr>
                <a:t>&lt;During the final check&gt;</a:t>
              </a:r>
            </a:p>
            <a:p>
              <a:pPr algn="ctr"/>
              <a:r>
                <a:rPr lang="ja-JP" altLang="en-US" sz="1600" b="1" dirty="0">
                  <a:solidFill>
                    <a:schemeClr val="tx1"/>
                  </a:solidFill>
                </a:rPr>
                <a:t>②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Select the area where the whistleblower resides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072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D77EA-579B-C5F0-7D59-A522DFB86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0776-6B49-EDD6-A6C5-3226AF957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A808C4-2262-1001-958E-F04B82FDFD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pic>
        <p:nvPicPr>
          <p:cNvPr id="3" name="図 1">
            <a:extLst>
              <a:ext uri="{FF2B5EF4-FFF2-40B4-BE49-F238E27FC236}">
                <a16:creationId xmlns:a16="http://schemas.microsoft.com/office/drawing/2014/main" id="{4C411B3C-BF78-E2BC-B5BC-885F21BC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40" y="1465200"/>
            <a:ext cx="7277642" cy="4651412"/>
          </a:xfrm>
          <a:prstGeom prst="rect">
            <a:avLst/>
          </a:prstGeom>
        </p:spPr>
      </p:pic>
      <p:sp>
        <p:nvSpPr>
          <p:cNvPr id="7" name="四角形吹き出し 15">
            <a:extLst>
              <a:ext uri="{FF2B5EF4-FFF2-40B4-BE49-F238E27FC236}">
                <a16:creationId xmlns:a16="http://schemas.microsoft.com/office/drawing/2014/main" id="{7BA38348-CD2A-7150-FE12-2B84B789BCA3}"/>
              </a:ext>
            </a:extLst>
          </p:cNvPr>
          <p:cNvSpPr/>
          <p:nvPr/>
        </p:nvSpPr>
        <p:spPr>
          <a:xfrm>
            <a:off x="3256231" y="2596399"/>
            <a:ext cx="3814242" cy="982822"/>
          </a:xfrm>
          <a:prstGeom prst="wedgeRectCallout">
            <a:avLst>
              <a:gd name="adj1" fmla="val -44446"/>
              <a:gd name="adj2" fmla="val 92632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</a:rPr>
              <a:t>ID and password are common</a:t>
            </a:r>
          </a:p>
          <a:p>
            <a:pPr algn="ctr"/>
            <a:r>
              <a:rPr lang="en-US" altLang="ja-JP" sz="1600" b="1" dirty="0">
                <a:solidFill>
                  <a:srgbClr val="0000FF"/>
                </a:solidFill>
              </a:rPr>
              <a:t>ID</a:t>
            </a:r>
            <a:r>
              <a:rPr lang="ja-JP" altLang="en-US" sz="1600" b="1" dirty="0">
                <a:solidFill>
                  <a:srgbClr val="0000FF"/>
                </a:solidFill>
              </a:rPr>
              <a:t>　</a:t>
            </a:r>
            <a:r>
              <a:rPr lang="en-US" altLang="ja-JP" sz="1600" b="1" dirty="0" err="1">
                <a:solidFill>
                  <a:srgbClr val="0000FF"/>
                </a:solidFill>
              </a:rPr>
              <a:t>sekisui</a:t>
            </a:r>
            <a:r>
              <a:rPr lang="ja-JP" altLang="en-US" sz="1600" b="1" dirty="0">
                <a:solidFill>
                  <a:srgbClr val="0000FF"/>
                </a:solidFill>
              </a:rPr>
              <a:t> </a:t>
            </a:r>
            <a:endParaRPr lang="en-US" altLang="ja-JP" sz="1600" b="1" dirty="0">
              <a:solidFill>
                <a:srgbClr val="0000FF"/>
              </a:solidFill>
            </a:endParaRPr>
          </a:p>
          <a:p>
            <a:pPr algn="ctr"/>
            <a:r>
              <a:rPr lang="en-US" altLang="ja-JP" sz="1600" b="1" dirty="0">
                <a:solidFill>
                  <a:srgbClr val="0000FF"/>
                </a:solidFill>
              </a:rPr>
              <a:t>Password</a:t>
            </a:r>
            <a:r>
              <a:rPr lang="ja-JP" altLang="en-US" sz="1600" b="1" dirty="0">
                <a:solidFill>
                  <a:srgbClr val="0000FF"/>
                </a:solidFill>
              </a:rPr>
              <a:t>　</a:t>
            </a:r>
            <a:r>
              <a:rPr lang="en-US" altLang="ja-JP" sz="1600" b="1" dirty="0" err="1">
                <a:solidFill>
                  <a:srgbClr val="0000FF"/>
                </a:solidFill>
              </a:rPr>
              <a:t>sekisui</a:t>
            </a:r>
            <a:endParaRPr lang="en-US" altLang="ja-JP" sz="1600" b="1" dirty="0">
              <a:solidFill>
                <a:srgbClr val="0000FF"/>
              </a:solidFill>
            </a:endParaRPr>
          </a:p>
        </p:txBody>
      </p:sp>
      <p:sp>
        <p:nvSpPr>
          <p:cNvPr id="9" name="四角形吹き出し 16">
            <a:extLst>
              <a:ext uri="{FF2B5EF4-FFF2-40B4-BE49-F238E27FC236}">
                <a16:creationId xmlns:a16="http://schemas.microsoft.com/office/drawing/2014/main" id="{CFAD7CE9-5196-E803-03DA-EF98DAEE5AAF}"/>
              </a:ext>
            </a:extLst>
          </p:cNvPr>
          <p:cNvSpPr/>
          <p:nvPr/>
        </p:nvSpPr>
        <p:spPr>
          <a:xfrm>
            <a:off x="3365304" y="4254474"/>
            <a:ext cx="3055386" cy="982821"/>
          </a:xfrm>
          <a:prstGeom prst="wedgeRectCallout">
            <a:avLst>
              <a:gd name="adj1" fmla="val -69975"/>
              <a:gd name="adj2" fmla="val -48098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③</a:t>
            </a:r>
            <a:r>
              <a:rPr lang="en-US" altLang="ja-JP" sz="1600" b="1" dirty="0">
                <a:solidFill>
                  <a:schemeClr val="tx1"/>
                </a:solidFill>
              </a:rPr>
              <a:t>Please copy and paste</a:t>
            </a:r>
          </a:p>
          <a:p>
            <a:pPr algn="ctr"/>
            <a:r>
              <a:rPr lang="en-US" altLang="ja-JP" sz="1600" b="1" dirty="0">
                <a:solidFill>
                  <a:schemeClr val="tx1"/>
                </a:solidFill>
              </a:rPr>
              <a:t> ID and password into </a:t>
            </a:r>
          </a:p>
          <a:p>
            <a:pPr algn="ctr"/>
            <a:r>
              <a:rPr lang="en-US" altLang="ja-JP" sz="1600" b="1" dirty="0">
                <a:solidFill>
                  <a:schemeClr val="tx1"/>
                </a:solidFill>
              </a:rPr>
              <a:t>the respective fields.</a:t>
            </a:r>
          </a:p>
        </p:txBody>
      </p:sp>
      <p:sp>
        <p:nvSpPr>
          <p:cNvPr id="10" name="四角形吹き出し 17">
            <a:extLst>
              <a:ext uri="{FF2B5EF4-FFF2-40B4-BE49-F238E27FC236}">
                <a16:creationId xmlns:a16="http://schemas.microsoft.com/office/drawing/2014/main" id="{5888AC43-5F45-FD4F-974C-D02424E80DC2}"/>
              </a:ext>
            </a:extLst>
          </p:cNvPr>
          <p:cNvSpPr/>
          <p:nvPr/>
        </p:nvSpPr>
        <p:spPr>
          <a:xfrm>
            <a:off x="4810396" y="5838362"/>
            <a:ext cx="3055386" cy="393825"/>
          </a:xfrm>
          <a:prstGeom prst="wedgeRectCallout">
            <a:avLst>
              <a:gd name="adj1" fmla="val -69975"/>
              <a:gd name="adj2" fmla="val -48098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④</a:t>
            </a:r>
            <a:r>
              <a:rPr lang="en-US" altLang="ja-JP" sz="1600" b="1" dirty="0">
                <a:solidFill>
                  <a:schemeClr val="tx1"/>
                </a:solidFill>
              </a:rPr>
              <a:t>Go to the next screen</a:t>
            </a:r>
          </a:p>
        </p:txBody>
      </p:sp>
      <p:sp>
        <p:nvSpPr>
          <p:cNvPr id="11" name="四角形吹き出し 21">
            <a:extLst>
              <a:ext uri="{FF2B5EF4-FFF2-40B4-BE49-F238E27FC236}">
                <a16:creationId xmlns:a16="http://schemas.microsoft.com/office/drawing/2014/main" id="{7DB4F154-EA72-8024-4375-EE05273D6B32}"/>
              </a:ext>
            </a:extLst>
          </p:cNvPr>
          <p:cNvSpPr/>
          <p:nvPr/>
        </p:nvSpPr>
        <p:spPr>
          <a:xfrm>
            <a:off x="693208" y="3664394"/>
            <a:ext cx="1301951" cy="1632370"/>
          </a:xfrm>
          <a:prstGeom prst="wedgeRectCallout">
            <a:avLst>
              <a:gd name="adj1" fmla="val 101847"/>
              <a:gd name="adj2" fmla="val 1792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solidFill>
                  <a:srgbClr val="0000FF"/>
                </a:solidFill>
              </a:rPr>
              <a:t>Sekisui</a:t>
            </a:r>
          </a:p>
          <a:p>
            <a:pPr algn="ctr"/>
            <a:r>
              <a:rPr lang="en-US" altLang="ja-JP" sz="1600" b="1" dirty="0">
                <a:solidFill>
                  <a:srgbClr val="0000FF"/>
                </a:solidFill>
              </a:rPr>
              <a:t>Chemical</a:t>
            </a:r>
            <a:endParaRPr lang="ja-JP" altLang="en-US" sz="1600" b="1" dirty="0">
              <a:solidFill>
                <a:srgbClr val="0000FF"/>
              </a:solidFill>
            </a:endParaRPr>
          </a:p>
          <a:p>
            <a:pPr algn="ctr"/>
            <a:r>
              <a:rPr lang="en-US" altLang="ja-JP" sz="1600" b="1" dirty="0">
                <a:solidFill>
                  <a:srgbClr val="0000FF"/>
                </a:solidFill>
              </a:rPr>
              <a:t>Group</a:t>
            </a:r>
            <a:endParaRPr lang="ja-JP" altLang="en-US" sz="1600" b="1" dirty="0">
              <a:solidFill>
                <a:srgbClr val="0000FF"/>
              </a:solidFill>
            </a:endParaRPr>
          </a:p>
          <a:p>
            <a:pPr algn="ctr"/>
            <a:r>
              <a:rPr lang="en-US" altLang="ja-JP" sz="1600" b="1" dirty="0">
                <a:solidFill>
                  <a:schemeClr val="tx1"/>
                </a:solidFill>
              </a:rPr>
              <a:t>Global</a:t>
            </a:r>
            <a:endParaRPr lang="ja-JP" alt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1600" b="1" dirty="0">
                <a:solidFill>
                  <a:schemeClr val="tx1"/>
                </a:solidFill>
              </a:rPr>
              <a:t>Hotline</a:t>
            </a:r>
            <a:endParaRPr lang="ja-JP" altLang="en-US" sz="16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</a:rPr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361956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AB2C-2CAB-DAE9-E923-E27D7B92E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0FB7-CE09-E4F2-D241-27BD68D2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04B62B-6767-CFB1-A72A-7594D92FC7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63FE77-D535-5016-BECB-E955C5F42B2B}"/>
              </a:ext>
            </a:extLst>
          </p:cNvPr>
          <p:cNvGrpSpPr/>
          <p:nvPr/>
        </p:nvGrpSpPr>
        <p:grpSpPr>
          <a:xfrm>
            <a:off x="629056" y="1517515"/>
            <a:ext cx="7816793" cy="4762640"/>
            <a:chOff x="341706" y="840947"/>
            <a:chExt cx="8434883" cy="5439208"/>
          </a:xfrm>
        </p:grpSpPr>
        <p:pic>
          <p:nvPicPr>
            <p:cNvPr id="3" name="図 3">
              <a:extLst>
                <a:ext uri="{FF2B5EF4-FFF2-40B4-BE49-F238E27FC236}">
                  <a16:creationId xmlns:a16="http://schemas.microsoft.com/office/drawing/2014/main" id="{FAE29C82-9773-7BE4-0A82-8946D598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706" y="840947"/>
              <a:ext cx="8434883" cy="5439208"/>
            </a:xfrm>
            <a:prstGeom prst="rect">
              <a:avLst/>
            </a:prstGeom>
          </p:spPr>
        </p:pic>
        <p:sp>
          <p:nvSpPr>
            <p:cNvPr id="7" name="四角形吹き出し 10">
              <a:extLst>
                <a:ext uri="{FF2B5EF4-FFF2-40B4-BE49-F238E27FC236}">
                  <a16:creationId xmlns:a16="http://schemas.microsoft.com/office/drawing/2014/main" id="{A6F229FF-CF00-81B4-88DC-7D5519500FE0}"/>
                </a:ext>
              </a:extLst>
            </p:cNvPr>
            <p:cNvSpPr/>
            <p:nvPr/>
          </p:nvSpPr>
          <p:spPr>
            <a:xfrm>
              <a:off x="4613940" y="3030656"/>
              <a:ext cx="3525080" cy="477510"/>
            </a:xfrm>
            <a:prstGeom prst="wedgeRectCallout">
              <a:avLst>
                <a:gd name="adj1" fmla="val -69486"/>
                <a:gd name="adj2" fmla="val -33646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chemeClr val="tx1"/>
                  </a:solidFill>
                </a:rPr>
                <a:t>⑤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Create a new report</a:t>
              </a:r>
            </a:p>
          </p:txBody>
        </p:sp>
        <p:sp>
          <p:nvSpPr>
            <p:cNvPr id="8" name="四角形吹き出し 11">
              <a:extLst>
                <a:ext uri="{FF2B5EF4-FFF2-40B4-BE49-F238E27FC236}">
                  <a16:creationId xmlns:a16="http://schemas.microsoft.com/office/drawing/2014/main" id="{B3C4A0B0-21F4-B09A-20AA-5CD5E4FCF75B}"/>
                </a:ext>
              </a:extLst>
            </p:cNvPr>
            <p:cNvSpPr/>
            <p:nvPr/>
          </p:nvSpPr>
          <p:spPr>
            <a:xfrm>
              <a:off x="4767730" y="4396789"/>
              <a:ext cx="3929867" cy="1020713"/>
            </a:xfrm>
            <a:prstGeom prst="wedgeRectCallout">
              <a:avLst>
                <a:gd name="adj1" fmla="val -57968"/>
                <a:gd name="adj2" fmla="val -41972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>
                  <a:solidFill>
                    <a:schemeClr val="tx1"/>
                  </a:solidFill>
                </a:rPr>
                <a:t>To see the reply to your report</a:t>
              </a:r>
            </a:p>
            <a:p>
              <a:pPr algn="ctr"/>
              <a:r>
                <a:rPr lang="en-US" altLang="ja-JP" sz="1600" b="1" dirty="0">
                  <a:solidFill>
                    <a:schemeClr val="tx1"/>
                  </a:solidFill>
                </a:rPr>
                <a:t> or add further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57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DF3B7-5858-84A1-40E3-A386F9B36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B5B6-11D6-7284-FC2D-62A61D72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F0B6C7-D105-CF58-DB28-75266978D6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1199D3-E997-5E53-4EA5-5504910F3544}"/>
              </a:ext>
            </a:extLst>
          </p:cNvPr>
          <p:cNvGrpSpPr/>
          <p:nvPr/>
        </p:nvGrpSpPr>
        <p:grpSpPr>
          <a:xfrm>
            <a:off x="640022" y="1504547"/>
            <a:ext cx="7589578" cy="4631118"/>
            <a:chOff x="341707" y="840946"/>
            <a:chExt cx="8432064" cy="5437389"/>
          </a:xfrm>
        </p:grpSpPr>
        <p:pic>
          <p:nvPicPr>
            <p:cNvPr id="3" name="図 1">
              <a:extLst>
                <a:ext uri="{FF2B5EF4-FFF2-40B4-BE49-F238E27FC236}">
                  <a16:creationId xmlns:a16="http://schemas.microsoft.com/office/drawing/2014/main" id="{A62C953B-9E0F-3B7A-E284-1C4EF87FD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707" y="840946"/>
              <a:ext cx="8432064" cy="5437389"/>
            </a:xfrm>
            <a:prstGeom prst="rect">
              <a:avLst/>
            </a:prstGeom>
          </p:spPr>
        </p:pic>
        <p:sp>
          <p:nvSpPr>
            <p:cNvPr id="7" name="四角形吹き出し 8">
              <a:extLst>
                <a:ext uri="{FF2B5EF4-FFF2-40B4-BE49-F238E27FC236}">
                  <a16:creationId xmlns:a16="http://schemas.microsoft.com/office/drawing/2014/main" id="{79B8C996-73B9-AB05-BA46-7F57664325AD}"/>
                </a:ext>
              </a:extLst>
            </p:cNvPr>
            <p:cNvSpPr/>
            <p:nvPr/>
          </p:nvSpPr>
          <p:spPr>
            <a:xfrm>
              <a:off x="3738103" y="3085627"/>
              <a:ext cx="4390846" cy="1549971"/>
            </a:xfrm>
            <a:prstGeom prst="wedgeRectCallout">
              <a:avLst>
                <a:gd name="adj1" fmla="val -48323"/>
                <a:gd name="adj2" fmla="val 95663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b="1" dirty="0">
                  <a:solidFill>
                    <a:schemeClr val="tx1"/>
                  </a:solidFill>
                </a:rPr>
                <a:t> </a:t>
              </a:r>
              <a:r>
                <a:rPr lang="ja-JP" altLang="en-US" sz="1600" b="1" dirty="0">
                  <a:solidFill>
                    <a:schemeClr val="tx1"/>
                  </a:solidFill>
                </a:rPr>
                <a:t>⑥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Please read these Terms of Use </a:t>
              </a:r>
              <a:r>
                <a:rPr lang="ja-JP" altLang="en-US" sz="1600" b="1" dirty="0">
                  <a:solidFill>
                    <a:schemeClr val="tx1"/>
                  </a:solidFill>
                </a:rPr>
                <a:t>　</a:t>
              </a:r>
            </a:p>
            <a:p>
              <a:r>
                <a:rPr lang="ja-JP" altLang="en-US" sz="1600" b="1" dirty="0">
                  <a:solidFill>
                    <a:schemeClr val="tx1"/>
                  </a:solidFill>
                </a:rPr>
                <a:t> 　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carefully before using this site. </a:t>
              </a:r>
              <a:endParaRPr lang="ja-JP" altLang="en-US" sz="1600" b="1" dirty="0">
                <a:solidFill>
                  <a:schemeClr val="tx1"/>
                </a:solidFill>
              </a:endParaRPr>
            </a:p>
            <a:p>
              <a:r>
                <a:rPr lang="ja-JP" altLang="en-US" sz="1600" b="1" dirty="0">
                  <a:solidFill>
                    <a:schemeClr val="tx1"/>
                  </a:solidFill>
                </a:rPr>
                <a:t> 　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Click “Agree” button if you </a:t>
              </a:r>
              <a:endParaRPr lang="ja-JP" altLang="en-US" sz="1600" b="1" dirty="0">
                <a:solidFill>
                  <a:schemeClr val="tx1"/>
                </a:solidFill>
              </a:endParaRPr>
            </a:p>
            <a:p>
              <a:r>
                <a:rPr lang="ja-JP" altLang="en-US" sz="1600" b="1" dirty="0">
                  <a:solidFill>
                    <a:schemeClr val="tx1"/>
                  </a:solidFill>
                </a:rPr>
                <a:t> 　</a:t>
              </a:r>
              <a:r>
                <a:rPr lang="en-US" altLang="ja-JP" sz="1600" b="1" dirty="0">
                  <a:solidFill>
                    <a:schemeClr val="tx1"/>
                  </a:solidFill>
                </a:rPr>
                <a:t>consent to Terms of Use.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402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01201-F39D-2CCF-1280-C40B37B8C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120F-624F-6435-0596-24108CB8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Interface for Whistleblower - Externals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2DA766-5E9B-79CB-263B-0C1B1DF3A7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E71C83-DAEE-B651-5EB7-923F8522C3BD}"/>
              </a:ext>
            </a:extLst>
          </p:cNvPr>
          <p:cNvGrpSpPr/>
          <p:nvPr/>
        </p:nvGrpSpPr>
        <p:grpSpPr>
          <a:xfrm>
            <a:off x="627232" y="1524003"/>
            <a:ext cx="8056325" cy="4805461"/>
            <a:chOff x="341890" y="877504"/>
            <a:chExt cx="8564109" cy="5477613"/>
          </a:xfrm>
        </p:grpSpPr>
        <p:pic>
          <p:nvPicPr>
            <p:cNvPr id="3" name="図 1">
              <a:extLst>
                <a:ext uri="{FF2B5EF4-FFF2-40B4-BE49-F238E27FC236}">
                  <a16:creationId xmlns:a16="http://schemas.microsoft.com/office/drawing/2014/main" id="{41C0314B-0437-D0F2-9AD4-42A98C6B6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890" y="877504"/>
              <a:ext cx="8494441" cy="5477613"/>
            </a:xfrm>
            <a:prstGeom prst="rect">
              <a:avLst/>
            </a:prstGeom>
          </p:spPr>
        </p:pic>
        <p:sp>
          <p:nvSpPr>
            <p:cNvPr id="7" name="四角形吹き出し 8">
              <a:extLst>
                <a:ext uri="{FF2B5EF4-FFF2-40B4-BE49-F238E27FC236}">
                  <a16:creationId xmlns:a16="http://schemas.microsoft.com/office/drawing/2014/main" id="{A627536C-A364-B1D4-0A3C-AA5E8984FAA1}"/>
                </a:ext>
              </a:extLst>
            </p:cNvPr>
            <p:cNvSpPr/>
            <p:nvPr/>
          </p:nvSpPr>
          <p:spPr>
            <a:xfrm>
              <a:off x="2763992" y="4023201"/>
              <a:ext cx="6142007" cy="2113471"/>
            </a:xfrm>
            <a:prstGeom prst="wedgeRectCallout">
              <a:avLst>
                <a:gd name="adj1" fmla="val -43142"/>
                <a:gd name="adj2" fmla="val -88873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b="1" dirty="0">
                  <a:solidFill>
                    <a:schemeClr val="tx1"/>
                  </a:solidFill>
                </a:rPr>
                <a:t> </a:t>
              </a:r>
              <a:r>
                <a:rPr lang="ja-JP" altLang="en-US" sz="1600" b="1" dirty="0">
                  <a:solidFill>
                    <a:schemeClr val="tx1"/>
                  </a:solidFill>
                  <a:latin typeface="+mj-lt"/>
                </a:rPr>
                <a:t>⑦</a:t>
              </a:r>
              <a:r>
                <a:rPr lang="en-US" altLang="ja-JP" sz="1600" b="1" dirty="0">
                  <a:solidFill>
                    <a:schemeClr val="tx1"/>
                  </a:solidFill>
                  <a:latin typeface="+mj-lt"/>
                </a:rPr>
                <a:t>Your report will be sent to the Whistleblowing</a:t>
              </a:r>
            </a:p>
            <a:p>
              <a:r>
                <a:rPr lang="ja-JP" altLang="en-US" sz="1600" b="1" dirty="0">
                  <a:solidFill>
                    <a:schemeClr val="tx1"/>
                  </a:solidFill>
                  <a:latin typeface="+mj-lt"/>
                </a:rPr>
                <a:t>    </a:t>
              </a:r>
              <a:r>
                <a:rPr lang="en-US" altLang="ja-JP" sz="1600" b="1" dirty="0">
                  <a:solidFill>
                    <a:schemeClr val="tx1"/>
                  </a:solidFill>
                  <a:latin typeface="+mj-lt"/>
                </a:rPr>
                <a:t> contact office of Sekisui Chemical, Japan, Ltd.</a:t>
              </a:r>
            </a:p>
            <a:p>
              <a:endParaRPr lang="en-US" altLang="ja-JP" sz="1600" b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ja-JP" altLang="en-US" sz="1600" b="1" dirty="0">
                  <a:solidFill>
                    <a:schemeClr val="tx1"/>
                  </a:solidFill>
                  <a:latin typeface="+mj-lt"/>
                </a:rPr>
                <a:t>    </a:t>
              </a:r>
              <a:r>
                <a:rPr lang="en-US" altLang="ja-JP" sz="1600" b="1" dirty="0">
                  <a:solidFill>
                    <a:schemeClr val="tx1"/>
                  </a:solidFill>
                  <a:latin typeface="+mj-lt"/>
                </a:rPr>
                <a:t>Please read the notice for the handling of personal </a:t>
              </a:r>
              <a:r>
                <a:rPr lang="ja-JP" altLang="en-US" sz="1600" b="1" dirty="0">
                  <a:solidFill>
                    <a:schemeClr val="tx1"/>
                  </a:solidFill>
                  <a:latin typeface="+mj-lt"/>
                </a:rPr>
                <a:t>    </a:t>
              </a:r>
              <a:endParaRPr lang="en-US" altLang="ja-JP" sz="1600" b="1" dirty="0">
                <a:solidFill>
                  <a:schemeClr val="tx1"/>
                </a:solidFill>
                <a:latin typeface="+mj-lt"/>
              </a:endParaRPr>
            </a:p>
            <a:p>
              <a:r>
                <a:rPr lang="ja-JP" altLang="en-US" sz="1600" b="1" dirty="0">
                  <a:solidFill>
                    <a:schemeClr val="tx1"/>
                  </a:solidFill>
                  <a:latin typeface="+mj-lt"/>
                </a:rPr>
                <a:t>    </a:t>
              </a:r>
              <a:r>
                <a:rPr lang="en-US" altLang="ja-JP" sz="1600" b="1" dirty="0">
                  <a:solidFill>
                    <a:schemeClr val="tx1"/>
                  </a:solidFill>
                  <a:latin typeface="+mj-lt"/>
                </a:rPr>
                <a:t>information and check here if you agree.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789231"/>
      </p:ext>
    </p:extLst>
  </p:cSld>
  <p:clrMapOvr>
    <a:masterClrMapping/>
  </p:clrMapOvr>
</p:sld>
</file>

<file path=ppt/theme/theme1.xml><?xml version="1.0" encoding="utf-8"?>
<a:theme xmlns:a="http://schemas.openxmlformats.org/drawingml/2006/main" name="PPT_Vorlage_Sekisui">
  <a:themeElements>
    <a:clrScheme name="Sekisui Alveo Official">
      <a:dk1>
        <a:sysClr val="windowText" lastClr="000000"/>
      </a:dk1>
      <a:lt1>
        <a:sysClr val="window" lastClr="FFFFFF"/>
      </a:lt1>
      <a:dk2>
        <a:srgbClr val="2D479C"/>
      </a:dk2>
      <a:lt2>
        <a:srgbClr val="5D70B2"/>
      </a:lt2>
      <a:accent1>
        <a:srgbClr val="919DD1"/>
      </a:accent1>
      <a:accent2>
        <a:srgbClr val="1E194F"/>
      </a:accent2>
      <a:accent3>
        <a:srgbClr val="EC2914"/>
      </a:accent3>
      <a:accent4>
        <a:srgbClr val="73747F"/>
      </a:accent4>
      <a:accent5>
        <a:srgbClr val="898A95"/>
      </a:accent5>
      <a:accent6>
        <a:srgbClr val="BBBCC4"/>
      </a:accent6>
      <a:hlink>
        <a:srgbClr val="2D479C"/>
      </a:hlink>
      <a:folHlink>
        <a:srgbClr val="919D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.04.01 PowerPoint Template Sekisui Alveo_16_9" id="{DFB1E055-DBD7-4F01-B8C2-120BBA3F9861}" vid="{BB45F81D-6DC3-4024-AD9F-F8D98048790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Sekisui Alveo PowerPoint Template_16_9</Template>
  <TotalTime>145</TotalTime>
  <Words>745</Words>
  <Application>Microsoft Office PowerPoint</Application>
  <PresentationFormat>Widescreen</PresentationFormat>
  <Paragraphs>127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Arial </vt:lpstr>
      <vt:lpstr>Calibri</vt:lpstr>
      <vt:lpstr>PPT_Vorlage_Sekisui</vt:lpstr>
      <vt:lpstr>PowerPoint Presentation</vt:lpstr>
      <vt:lpstr>Sekisui Chemical Group Global Hotline (GHL)- Guide for Externals</vt:lpstr>
      <vt:lpstr>Sekisui Chemical Group – Global Hotline (GHL)</vt:lpstr>
      <vt:lpstr>GHL System Interface for Whistleblower</vt:lpstr>
      <vt:lpstr>System Interface for Whistleblower - Externals</vt:lpstr>
      <vt:lpstr>System Interface for Whistleblower - Externals</vt:lpstr>
      <vt:lpstr>System Interface for Whistleblower - Externals</vt:lpstr>
      <vt:lpstr>System Interface for Whistleblower - Externals</vt:lpstr>
      <vt:lpstr>System Interface for Whistleblower - Externals</vt:lpstr>
      <vt:lpstr>System Interface for Whistleblower - Externals</vt:lpstr>
      <vt:lpstr>System Interface for Whistleblower - Externals</vt:lpstr>
      <vt:lpstr>System Interface for Whistleblower - Externals</vt:lpstr>
      <vt:lpstr>System Interface for Whistleblower - Externals</vt:lpstr>
      <vt:lpstr>System Interface for Whistleblower - Externals</vt:lpstr>
      <vt:lpstr>System Interface for Whistleblower - Externals</vt:lpstr>
      <vt:lpstr>System Interface for Whistleblower - Externals</vt:lpstr>
      <vt:lpstr>System Interface for Whistleblower - Externals</vt:lpstr>
      <vt:lpstr>System Interface for Whistleblower - Externals</vt:lpstr>
      <vt:lpstr>System Interface for Whistleblower - Employees</vt:lpstr>
      <vt:lpstr>System Interface for Whistleblowing Contact Office</vt:lpstr>
      <vt:lpstr>System Interface for Whistleblowing Contact Office</vt:lpstr>
      <vt:lpstr>System Interface for Whistleblowing Contact Office</vt:lpstr>
      <vt:lpstr>Sekisui Chemical Group Compliance &amp; Risk Management</vt:lpstr>
    </vt:vector>
  </TitlesOfParts>
  <Company>Sekisui Alveo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Ugolini</dc:creator>
  <cp:lastModifiedBy>Patricia Ugolini</cp:lastModifiedBy>
  <cp:revision>94</cp:revision>
  <cp:lastPrinted>2020-12-16T10:02:18Z</cp:lastPrinted>
  <dcterms:created xsi:type="dcterms:W3CDTF">2025-05-05T06:58:32Z</dcterms:created>
  <dcterms:modified xsi:type="dcterms:W3CDTF">2025-05-28T11:31:41Z</dcterms:modified>
</cp:coreProperties>
</file>