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</p:sldMasterIdLst>
  <p:notesMasterIdLst>
    <p:notesMasterId r:id="rId10"/>
  </p:notesMasterIdLst>
  <p:handoutMasterIdLst>
    <p:handoutMasterId r:id="rId11"/>
  </p:handoutMasterIdLst>
  <p:sldIdLst>
    <p:sldId id="335" r:id="rId2"/>
    <p:sldId id="262" r:id="rId3"/>
    <p:sldId id="341" r:id="rId4"/>
    <p:sldId id="346" r:id="rId5"/>
    <p:sldId id="349" r:id="rId6"/>
    <p:sldId id="350" r:id="rId7"/>
    <p:sldId id="354" r:id="rId8"/>
    <p:sldId id="355" r:id="rId9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63" userDrawn="1">
          <p15:clr>
            <a:srgbClr val="A4A3A4"/>
          </p15:clr>
        </p15:guide>
        <p15:guide id="3" orient="horz" pos="981" userDrawn="1">
          <p15:clr>
            <a:srgbClr val="A4A3A4"/>
          </p15:clr>
        </p15:guide>
        <p15:guide id="4" pos="7317" userDrawn="1">
          <p15:clr>
            <a:srgbClr val="A4A3A4"/>
          </p15:clr>
        </p15:guide>
        <p15:guide id="5" orient="horz" pos="23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C0C7"/>
    <a:srgbClr val="5CC013"/>
    <a:srgbClr val="009288"/>
    <a:srgbClr val="7CBA46"/>
    <a:srgbClr val="36A9E1"/>
    <a:srgbClr val="7AADE1"/>
    <a:srgbClr val="91C5CB"/>
    <a:srgbClr val="509990"/>
    <a:srgbClr val="99C355"/>
    <a:srgbClr val="E8BE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82" autoAdjust="0"/>
  </p:normalViewPr>
  <p:slideViewPr>
    <p:cSldViewPr snapToGrid="0" snapToObjects="1" showGuides="1">
      <p:cViewPr varScale="1">
        <p:scale>
          <a:sx n="118" d="100"/>
          <a:sy n="118" d="100"/>
        </p:scale>
        <p:origin x="576" y="91"/>
      </p:cViewPr>
      <p:guideLst>
        <p:guide pos="363"/>
        <p:guide orient="horz" pos="981"/>
        <p:guide pos="7317"/>
        <p:guide orient="horz" pos="2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7" d="100"/>
          <a:sy n="77" d="100"/>
        </p:scale>
        <p:origin x="400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AEC03-27B5-924D-B057-9EE654EEA087}" type="datetimeFigureOut">
              <a:rPr lang="de-DE" smtClean="0"/>
              <a:t>28.05.2025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8D4F8D-620B-A943-AE8D-279D2646B258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283120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C20B0-470C-7E40-BCE7-0E8473898423}" type="datetimeFigureOut">
              <a:rPr lang="de-DE" smtClean="0"/>
              <a:t>28.05.2025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210DC5-C9AC-5840-AB6D-877A61DC796F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475326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Slid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Wasser, Electric Blue (Farbe), Azurblau, Türkis enthält.&#10;&#10;Automatisch generierte Beschreibung">
            <a:extLst>
              <a:ext uri="{FF2B5EF4-FFF2-40B4-BE49-F238E27FC236}">
                <a16:creationId xmlns:a16="http://schemas.microsoft.com/office/drawing/2014/main" id="{EBC484E5-6B9B-7B39-679E-F4213F8493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rafik 3" descr="Ein Bild, das Text, Schrift, Grafiken, Logo enthält.&#10;&#10;Automatisch generierte Beschreibung">
            <a:extLst>
              <a:ext uri="{FF2B5EF4-FFF2-40B4-BE49-F238E27FC236}">
                <a16:creationId xmlns:a16="http://schemas.microsoft.com/office/drawing/2014/main" id="{44F260C4-16CC-9D87-789F-382B87D23F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3990" y="2635719"/>
            <a:ext cx="5884019" cy="158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849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words_right here for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Wasser, Electric Blue (Farbe), Azurblau, Türkis enthält.&#10;&#10;Automatisch generierte Beschreibung">
            <a:extLst>
              <a:ext uri="{FF2B5EF4-FFF2-40B4-BE49-F238E27FC236}">
                <a16:creationId xmlns:a16="http://schemas.microsoft.com/office/drawing/2014/main" id="{EBC484E5-6B9B-7B39-679E-F4213F8493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40364CFD-5F7A-161E-72A9-7121570517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06391" y="340697"/>
            <a:ext cx="1548150" cy="28484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B62C6C50-3B3A-117C-1BDE-22BBB737333E}"/>
              </a:ext>
            </a:extLst>
          </p:cNvPr>
          <p:cNvSpPr txBox="1"/>
          <p:nvPr userDrawn="1"/>
        </p:nvSpPr>
        <p:spPr>
          <a:xfrm>
            <a:off x="522514" y="625537"/>
            <a:ext cx="92033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bg1"/>
                </a:solidFill>
              </a:rPr>
              <a:t>We are always </a:t>
            </a:r>
          </a:p>
          <a:p>
            <a:r>
              <a:rPr lang="en-GB" sz="4800" b="1" dirty="0">
                <a:solidFill>
                  <a:schemeClr val="bg1"/>
                </a:solidFill>
              </a:rPr>
              <a:t>right here for you</a:t>
            </a:r>
            <a:endParaRPr lang="de-DE" sz="8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15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4E344-9069-4842-B62B-14284CAE18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968401"/>
            <a:ext cx="10170000" cy="496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Colour</a:t>
            </a:r>
            <a:r>
              <a:rPr lang="en-US" dirty="0"/>
              <a:t> </a:t>
            </a:r>
            <a:r>
              <a:rPr lang="en-GB" noProof="0" dirty="0"/>
              <a:t>range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93046D-53DA-4B90-BA1A-1A6C546F3DB7}"/>
              </a:ext>
            </a:extLst>
          </p:cNvPr>
          <p:cNvSpPr txBox="1"/>
          <p:nvPr userDrawn="1"/>
        </p:nvSpPr>
        <p:spPr>
          <a:xfrm>
            <a:off x="522514" y="2789430"/>
            <a:ext cx="2204018" cy="523220"/>
          </a:xfrm>
          <a:prstGeom prst="rect">
            <a:avLst/>
          </a:prstGeom>
          <a:solidFill>
            <a:srgbClr val="0E3092"/>
          </a:solidFill>
        </p:spPr>
        <p:txBody>
          <a:bodyPr wrap="square" rtlCol="0">
            <a:spAutoFit/>
          </a:bodyPr>
          <a:lstStyle/>
          <a:p>
            <a:r>
              <a:rPr lang="en-GB" sz="1400" noProof="0" dirty="0">
                <a:solidFill>
                  <a:schemeClr val="bg1"/>
                </a:solidFill>
              </a:rPr>
              <a:t>Blue</a:t>
            </a:r>
          </a:p>
          <a:p>
            <a:r>
              <a:rPr lang="en-GB" sz="1400" noProof="0" dirty="0">
                <a:solidFill>
                  <a:schemeClr val="bg1"/>
                </a:solidFill>
              </a:rPr>
              <a:t>RGB 14 / 48 / 146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A7B3B7-DD8D-4AEE-B161-9F0B18D987B1}"/>
              </a:ext>
            </a:extLst>
          </p:cNvPr>
          <p:cNvSpPr txBox="1"/>
          <p:nvPr userDrawn="1"/>
        </p:nvSpPr>
        <p:spPr>
          <a:xfrm>
            <a:off x="524896" y="3424998"/>
            <a:ext cx="2204018" cy="523220"/>
          </a:xfrm>
          <a:prstGeom prst="rect">
            <a:avLst/>
          </a:prstGeom>
          <a:solidFill>
            <a:srgbClr val="0E3092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1400" noProof="0" dirty="0">
                <a:solidFill>
                  <a:schemeClr val="tx1"/>
                </a:solidFill>
              </a:rPr>
              <a:t>Blue / 80% Transparency</a:t>
            </a:r>
          </a:p>
          <a:p>
            <a:r>
              <a:rPr lang="en-GB" sz="1400" noProof="0" dirty="0">
                <a:solidFill>
                  <a:schemeClr val="tx1"/>
                </a:solidFill>
              </a:rPr>
              <a:t>RGB 14 / 48 / 146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F31FCF-DE4C-4EC7-B13D-B1A968E66BBA}"/>
              </a:ext>
            </a:extLst>
          </p:cNvPr>
          <p:cNvSpPr txBox="1"/>
          <p:nvPr userDrawn="1"/>
        </p:nvSpPr>
        <p:spPr>
          <a:xfrm>
            <a:off x="3253126" y="2789430"/>
            <a:ext cx="2204018" cy="523220"/>
          </a:xfrm>
          <a:prstGeom prst="rect">
            <a:avLst/>
          </a:prstGeom>
          <a:solidFill>
            <a:srgbClr val="15144D"/>
          </a:solidFill>
        </p:spPr>
        <p:txBody>
          <a:bodyPr wrap="square" rtlCol="0">
            <a:spAutoFit/>
          </a:bodyPr>
          <a:lstStyle/>
          <a:p>
            <a:r>
              <a:rPr lang="en-GB" sz="1400" noProof="0" dirty="0">
                <a:solidFill>
                  <a:schemeClr val="bg1"/>
                </a:solidFill>
              </a:rPr>
              <a:t>Dark blue</a:t>
            </a:r>
          </a:p>
          <a:p>
            <a:r>
              <a:rPr lang="de-CH" sz="1400" dirty="0">
                <a:solidFill>
                  <a:schemeClr val="bg1"/>
                </a:solidFill>
              </a:rPr>
              <a:t>RGB 21 / 20 / 77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557380-B857-46C7-BC63-3985742987E1}"/>
              </a:ext>
            </a:extLst>
          </p:cNvPr>
          <p:cNvSpPr txBox="1"/>
          <p:nvPr userDrawn="1"/>
        </p:nvSpPr>
        <p:spPr>
          <a:xfrm>
            <a:off x="3253126" y="3401016"/>
            <a:ext cx="2204018" cy="523220"/>
          </a:xfrm>
          <a:prstGeom prst="rect">
            <a:avLst/>
          </a:prstGeom>
          <a:solidFill>
            <a:srgbClr val="898A89"/>
          </a:solidFill>
        </p:spPr>
        <p:txBody>
          <a:bodyPr wrap="square" rtlCol="0">
            <a:spAutoFit/>
          </a:bodyPr>
          <a:lstStyle/>
          <a:p>
            <a:r>
              <a:rPr lang="en-GB" sz="1400" noProof="0" dirty="0">
                <a:solidFill>
                  <a:schemeClr val="bg1"/>
                </a:solidFill>
              </a:rPr>
              <a:t>Grey</a:t>
            </a:r>
          </a:p>
          <a:p>
            <a:r>
              <a:rPr lang="de-CH" sz="1400" dirty="0">
                <a:solidFill>
                  <a:schemeClr val="bg1"/>
                </a:solidFill>
              </a:rPr>
              <a:t>RGB 137 / 138 / 137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9BFCA1-C6AF-4FD0-B9E4-6D7A5F57254C}"/>
              </a:ext>
            </a:extLst>
          </p:cNvPr>
          <p:cNvSpPr txBox="1"/>
          <p:nvPr userDrawn="1"/>
        </p:nvSpPr>
        <p:spPr>
          <a:xfrm>
            <a:off x="522000" y="4060566"/>
            <a:ext cx="2204018" cy="523220"/>
          </a:xfrm>
          <a:prstGeom prst="rect">
            <a:avLst/>
          </a:prstGeom>
          <a:solidFill>
            <a:srgbClr val="FA1B38"/>
          </a:solidFill>
        </p:spPr>
        <p:txBody>
          <a:bodyPr wrap="square" rtlCol="0">
            <a:spAutoFit/>
          </a:bodyPr>
          <a:lstStyle/>
          <a:p>
            <a:r>
              <a:rPr lang="en-GB" sz="1400" noProof="0" dirty="0">
                <a:solidFill>
                  <a:schemeClr val="bg1"/>
                </a:solidFill>
              </a:rPr>
              <a:t>Red</a:t>
            </a:r>
          </a:p>
          <a:p>
            <a:r>
              <a:rPr lang="en-GB" sz="1400" noProof="0" dirty="0">
                <a:solidFill>
                  <a:schemeClr val="bg1"/>
                </a:solidFill>
              </a:rPr>
              <a:t>RGB 250 / 27 / 56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823C7E-38CD-4AFF-9D4B-8139AE2C4DEC}"/>
              </a:ext>
            </a:extLst>
          </p:cNvPr>
          <p:cNvSpPr txBox="1"/>
          <p:nvPr userDrawn="1"/>
        </p:nvSpPr>
        <p:spPr>
          <a:xfrm>
            <a:off x="522514" y="2160428"/>
            <a:ext cx="2204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noProof="0" dirty="0"/>
              <a:t>Primary </a:t>
            </a:r>
            <a:r>
              <a:rPr lang="en-GB" sz="2000" noProof="0" dirty="0"/>
              <a:t>colours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E563B0-0CCF-491E-AD24-9FD9BA7962B5}"/>
              </a:ext>
            </a:extLst>
          </p:cNvPr>
          <p:cNvSpPr txBox="1"/>
          <p:nvPr userDrawn="1"/>
        </p:nvSpPr>
        <p:spPr>
          <a:xfrm>
            <a:off x="3253126" y="2185890"/>
            <a:ext cx="2334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noProof="0" dirty="0"/>
              <a:t>Secondary colours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365E76-8230-4E9F-9504-58112ED8C400}"/>
              </a:ext>
            </a:extLst>
          </p:cNvPr>
          <p:cNvSpPr txBox="1"/>
          <p:nvPr userDrawn="1"/>
        </p:nvSpPr>
        <p:spPr>
          <a:xfrm>
            <a:off x="8714350" y="2183361"/>
            <a:ext cx="2334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noProof="0" dirty="0"/>
              <a:t>Tertiary colours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BBC928-0114-458C-8AA8-AC4EADAAC5AD}"/>
              </a:ext>
            </a:extLst>
          </p:cNvPr>
          <p:cNvSpPr txBox="1"/>
          <p:nvPr userDrawn="1"/>
        </p:nvSpPr>
        <p:spPr>
          <a:xfrm>
            <a:off x="5983738" y="2188026"/>
            <a:ext cx="2916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noProof="0" dirty="0"/>
              <a:t>Sustainability colours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961BB8-F7E4-4A83-8F33-62C8418894A0}"/>
              </a:ext>
            </a:extLst>
          </p:cNvPr>
          <p:cNvSpPr txBox="1"/>
          <p:nvPr userDrawn="1"/>
        </p:nvSpPr>
        <p:spPr>
          <a:xfrm>
            <a:off x="8714350" y="2793432"/>
            <a:ext cx="2204018" cy="523220"/>
          </a:xfrm>
          <a:prstGeom prst="rect">
            <a:avLst/>
          </a:prstGeom>
          <a:solidFill>
            <a:srgbClr val="295C67"/>
          </a:solidFill>
        </p:spPr>
        <p:txBody>
          <a:bodyPr wrap="square" rtlCol="0">
            <a:spAutoFit/>
          </a:bodyPr>
          <a:lstStyle/>
          <a:p>
            <a:r>
              <a:rPr lang="en-GB" sz="1400" noProof="0" dirty="0">
                <a:solidFill>
                  <a:schemeClr val="bg1"/>
                </a:solidFill>
              </a:rPr>
              <a:t>Green</a:t>
            </a:r>
          </a:p>
          <a:p>
            <a:r>
              <a:rPr lang="de-CH" sz="1400" dirty="0">
                <a:solidFill>
                  <a:schemeClr val="bg1"/>
                </a:solidFill>
              </a:rPr>
              <a:t>RGB 41 / 92 / 103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F6AC23-B0EE-43B5-ABE9-1C371A8720EF}"/>
              </a:ext>
            </a:extLst>
          </p:cNvPr>
          <p:cNvSpPr txBox="1"/>
          <p:nvPr userDrawn="1"/>
        </p:nvSpPr>
        <p:spPr>
          <a:xfrm>
            <a:off x="8714350" y="3401016"/>
            <a:ext cx="2204018" cy="523220"/>
          </a:xfrm>
          <a:prstGeom prst="rect">
            <a:avLst/>
          </a:prstGeom>
          <a:solidFill>
            <a:srgbClr val="D77A41"/>
          </a:solidFill>
        </p:spPr>
        <p:txBody>
          <a:bodyPr wrap="square" rtlCol="0">
            <a:spAutoFit/>
          </a:bodyPr>
          <a:lstStyle/>
          <a:p>
            <a:r>
              <a:rPr lang="en-GB" sz="1400" noProof="0" dirty="0">
                <a:solidFill>
                  <a:schemeClr val="bg1"/>
                </a:solidFill>
              </a:rPr>
              <a:t>Orange</a:t>
            </a:r>
          </a:p>
          <a:p>
            <a:r>
              <a:rPr lang="de-CH" sz="1400" dirty="0">
                <a:solidFill>
                  <a:schemeClr val="bg1"/>
                </a:solidFill>
              </a:rPr>
              <a:t>RGB 215 / 122 / 65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F171C8-1033-4251-B4A1-2BA6F9A59019}"/>
              </a:ext>
            </a:extLst>
          </p:cNvPr>
          <p:cNvSpPr txBox="1"/>
          <p:nvPr userDrawn="1"/>
        </p:nvSpPr>
        <p:spPr>
          <a:xfrm>
            <a:off x="8714350" y="4008600"/>
            <a:ext cx="2204018" cy="523220"/>
          </a:xfrm>
          <a:prstGeom prst="rect">
            <a:avLst/>
          </a:prstGeom>
          <a:solidFill>
            <a:srgbClr val="E8BE49"/>
          </a:solidFill>
        </p:spPr>
        <p:txBody>
          <a:bodyPr wrap="square" rtlCol="0">
            <a:spAutoFit/>
          </a:bodyPr>
          <a:lstStyle/>
          <a:p>
            <a:r>
              <a:rPr lang="en-GB" sz="1400" noProof="0" dirty="0">
                <a:solidFill>
                  <a:schemeClr val="bg1"/>
                </a:solidFill>
              </a:rPr>
              <a:t>Yellow</a:t>
            </a:r>
          </a:p>
          <a:p>
            <a:r>
              <a:rPr lang="de-CH" sz="1400" dirty="0">
                <a:solidFill>
                  <a:schemeClr val="bg1"/>
                </a:solidFill>
              </a:rPr>
              <a:t>RGB 232 / 190 / 73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3D01E57-DEB1-471E-8718-E0DFCC5F96DD}"/>
              </a:ext>
            </a:extLst>
          </p:cNvPr>
          <p:cNvSpPr txBox="1"/>
          <p:nvPr userDrawn="1"/>
        </p:nvSpPr>
        <p:spPr>
          <a:xfrm>
            <a:off x="5983738" y="3397014"/>
            <a:ext cx="2204018" cy="523220"/>
          </a:xfrm>
          <a:prstGeom prst="rect">
            <a:avLst/>
          </a:prstGeom>
          <a:solidFill>
            <a:srgbClr val="36A9E1"/>
          </a:solidFill>
        </p:spPr>
        <p:txBody>
          <a:bodyPr wrap="square" rtlCol="0">
            <a:spAutoFit/>
          </a:bodyPr>
          <a:lstStyle/>
          <a:p>
            <a:r>
              <a:rPr lang="en-GB" sz="1400" noProof="0" dirty="0">
                <a:solidFill>
                  <a:schemeClr val="bg1"/>
                </a:solidFill>
              </a:rPr>
              <a:t>Light</a:t>
            </a:r>
            <a:r>
              <a:rPr lang="de-CH" sz="1400" dirty="0">
                <a:solidFill>
                  <a:schemeClr val="bg1"/>
                </a:solidFill>
              </a:rPr>
              <a:t> </a:t>
            </a:r>
            <a:r>
              <a:rPr lang="en-GB" sz="1400" noProof="0" dirty="0">
                <a:solidFill>
                  <a:schemeClr val="bg1"/>
                </a:solidFill>
              </a:rPr>
              <a:t>blue</a:t>
            </a:r>
          </a:p>
          <a:p>
            <a:r>
              <a:rPr lang="de-CH" sz="1400" dirty="0">
                <a:solidFill>
                  <a:schemeClr val="bg1"/>
                </a:solidFill>
              </a:rPr>
              <a:t>RGB 54 / 169 / 225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7C4C72-4DC6-4D06-9B87-91AC4D83E1E6}"/>
              </a:ext>
            </a:extLst>
          </p:cNvPr>
          <p:cNvSpPr txBox="1"/>
          <p:nvPr userDrawn="1"/>
        </p:nvSpPr>
        <p:spPr>
          <a:xfrm>
            <a:off x="5983738" y="4002646"/>
            <a:ext cx="2204018" cy="523220"/>
          </a:xfrm>
          <a:prstGeom prst="rect">
            <a:avLst/>
          </a:prstGeom>
          <a:solidFill>
            <a:srgbClr val="5CC0C7"/>
          </a:solidFill>
        </p:spPr>
        <p:txBody>
          <a:bodyPr wrap="square" rtlCol="0">
            <a:spAutoFit/>
          </a:bodyPr>
          <a:lstStyle/>
          <a:p>
            <a:r>
              <a:rPr lang="en-GB" sz="1400" noProof="0" dirty="0">
                <a:solidFill>
                  <a:schemeClr val="bg1"/>
                </a:solidFill>
              </a:rPr>
              <a:t>Turquoise</a:t>
            </a:r>
          </a:p>
          <a:p>
            <a:r>
              <a:rPr lang="de-CH" sz="1400" dirty="0">
                <a:solidFill>
                  <a:schemeClr val="bg1"/>
                </a:solidFill>
              </a:rPr>
              <a:t>RGB 92 / 192 / 199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209A758-065F-466E-8A83-9D53301DC196}"/>
              </a:ext>
            </a:extLst>
          </p:cNvPr>
          <p:cNvSpPr txBox="1"/>
          <p:nvPr userDrawn="1"/>
        </p:nvSpPr>
        <p:spPr>
          <a:xfrm>
            <a:off x="5983738" y="4608278"/>
            <a:ext cx="2204018" cy="523220"/>
          </a:xfrm>
          <a:prstGeom prst="rect">
            <a:avLst/>
          </a:prstGeom>
          <a:solidFill>
            <a:srgbClr val="009288"/>
          </a:solidFill>
        </p:spPr>
        <p:txBody>
          <a:bodyPr wrap="square" rtlCol="0">
            <a:spAutoFit/>
          </a:bodyPr>
          <a:lstStyle/>
          <a:p>
            <a:r>
              <a:rPr lang="en-GB" sz="1400" noProof="0" dirty="0">
                <a:solidFill>
                  <a:schemeClr val="bg1"/>
                </a:solidFill>
              </a:rPr>
              <a:t>Petrol</a:t>
            </a:r>
          </a:p>
          <a:p>
            <a:r>
              <a:rPr lang="de-CH" sz="1400" dirty="0">
                <a:solidFill>
                  <a:schemeClr val="bg1"/>
                </a:solidFill>
              </a:rPr>
              <a:t>RGB 0 / 146 / 136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00B876-5214-40BF-9823-79EBEBD6E4D4}"/>
              </a:ext>
            </a:extLst>
          </p:cNvPr>
          <p:cNvSpPr txBox="1"/>
          <p:nvPr userDrawn="1"/>
        </p:nvSpPr>
        <p:spPr>
          <a:xfrm>
            <a:off x="5983738" y="5213910"/>
            <a:ext cx="2204018" cy="523220"/>
          </a:xfrm>
          <a:prstGeom prst="rect">
            <a:avLst/>
          </a:prstGeom>
          <a:solidFill>
            <a:srgbClr val="7CBA46"/>
          </a:solidFill>
        </p:spPr>
        <p:txBody>
          <a:bodyPr wrap="square" rtlCol="0">
            <a:spAutoFit/>
          </a:bodyPr>
          <a:lstStyle/>
          <a:p>
            <a:r>
              <a:rPr lang="en-GB" sz="1400" noProof="0" dirty="0">
                <a:solidFill>
                  <a:schemeClr val="bg1"/>
                </a:solidFill>
              </a:rPr>
              <a:t>Green</a:t>
            </a:r>
          </a:p>
          <a:p>
            <a:r>
              <a:rPr lang="de-CH" sz="1400" dirty="0">
                <a:solidFill>
                  <a:schemeClr val="bg1"/>
                </a:solidFill>
              </a:rPr>
              <a:t>RGB 124 / 186 / 70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4EA7DC3-4C44-4C2E-9C2A-932D419C8E09}"/>
              </a:ext>
            </a:extLst>
          </p:cNvPr>
          <p:cNvSpPr txBox="1"/>
          <p:nvPr userDrawn="1"/>
        </p:nvSpPr>
        <p:spPr>
          <a:xfrm>
            <a:off x="5983738" y="2789430"/>
            <a:ext cx="2204018" cy="523220"/>
          </a:xfrm>
          <a:prstGeom prst="rect">
            <a:avLst/>
          </a:prstGeom>
          <a:solidFill>
            <a:srgbClr val="003A75"/>
          </a:solidFill>
        </p:spPr>
        <p:txBody>
          <a:bodyPr wrap="square" rtlCol="0">
            <a:spAutoFit/>
          </a:bodyPr>
          <a:lstStyle/>
          <a:p>
            <a:r>
              <a:rPr lang="de-CH" sz="1400" noProof="0" dirty="0">
                <a:solidFill>
                  <a:schemeClr val="bg1"/>
                </a:solidFill>
              </a:rPr>
              <a:t>Dark </a:t>
            </a:r>
            <a:r>
              <a:rPr lang="de-CH" sz="1400" noProof="0" dirty="0" err="1">
                <a:solidFill>
                  <a:schemeClr val="bg1"/>
                </a:solidFill>
              </a:rPr>
              <a:t>blue</a:t>
            </a:r>
            <a:endParaRPr lang="en-GB" sz="1400" noProof="0" dirty="0">
              <a:solidFill>
                <a:schemeClr val="bg1"/>
              </a:solidFill>
            </a:endParaRPr>
          </a:p>
          <a:p>
            <a:r>
              <a:rPr lang="de-CH" sz="1400" dirty="0">
                <a:solidFill>
                  <a:schemeClr val="bg1"/>
                </a:solidFill>
              </a:rPr>
              <a:t>RGB 0 / 58 / 117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244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6" descr="Ein Bild, das Wasser, Electric Blue (Farbe), Azurblau, Türkis enthält.&#10;&#10;Automatisch generierte Beschreibung">
            <a:extLst>
              <a:ext uri="{FF2B5EF4-FFF2-40B4-BE49-F238E27FC236}">
                <a16:creationId xmlns:a16="http://schemas.microsoft.com/office/drawing/2014/main" id="{C81241DD-1629-4723-B6A9-F4C73878C2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E2FC7DA-15AB-9C46-A770-E22E827110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101" y="5423652"/>
            <a:ext cx="3347996" cy="90181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-8351" y="671963"/>
            <a:ext cx="7872000" cy="1332000"/>
          </a:xfrm>
          <a:prstGeom prst="rect">
            <a:avLst/>
          </a:prstGeom>
          <a:noFill/>
          <a:ln>
            <a:noFill/>
          </a:ln>
        </p:spPr>
        <p:txBody>
          <a:bodyPr lIns="432000" tIns="0" rIns="108000" anchor="ctr"/>
          <a:lstStyle>
            <a:lvl1pPr algn="l">
              <a:lnSpc>
                <a:spcPct val="10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 noProof="1"/>
              <a:t>Title, 40pt.</a:t>
            </a:r>
          </a:p>
        </p:txBody>
      </p:sp>
    </p:spTree>
    <p:extLst>
      <p:ext uri="{BB962C8B-B14F-4D97-AF65-F5344CB8AC3E}">
        <p14:creationId xmlns:p14="http://schemas.microsoft.com/office/powerpoint/2010/main" val="892165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7715BA5-F03C-4113-B5CA-B7C49D0D422C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522000" y="1583308"/>
            <a:ext cx="10170000" cy="3045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noProof="0" dirty="0"/>
              <a:t>Subtitle</a:t>
            </a:r>
            <a:r>
              <a:rPr lang="en-GB" dirty="0"/>
              <a:t>, </a:t>
            </a:r>
            <a:r>
              <a:rPr lang="en-GB" noProof="1"/>
              <a:t>22pt</a:t>
            </a:r>
            <a:r>
              <a:rPr lang="en-GB" dirty="0"/>
              <a:t>.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9965C36A-FCFC-4C1A-B9B4-508CE38C6A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968400"/>
            <a:ext cx="10170000" cy="496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noProof="1"/>
              <a:t>Title, 28pt.,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8156FA4-0A22-4EDC-BDAA-DEDCA541576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2000" y="2019300"/>
            <a:ext cx="11325600" cy="43856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noProof="1"/>
              <a:t>Text, 20 pt.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3085CBA-3172-4F87-B098-F5D8CE0ECF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44044" y="6630777"/>
            <a:ext cx="4114800" cy="1984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C6774AB-8622-43A1-A70B-BB29FCAF41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11342" y="6631200"/>
            <a:ext cx="2743200" cy="19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Page </a:t>
            </a:r>
            <a:fld id="{9F8DAAFB-D0FC-334F-BAEE-D3D4020D1B0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C7156D7E-BC39-4C47-8DC2-83EF8ED0F1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2513" y="6631200"/>
            <a:ext cx="821531" cy="1984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May 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2950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3FAE0AF-6236-469E-B8E9-BE391A14D5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968400"/>
            <a:ext cx="10170000" cy="496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/>
            </a:lvl1pPr>
          </a:lstStyle>
          <a:p>
            <a:r>
              <a:rPr lang="en-GB" noProof="1"/>
              <a:t>Title, 28pt.,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75DFAE2-34DF-48D4-9199-89B060DFA7C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2514" y="1901988"/>
            <a:ext cx="11325600" cy="45029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noProof="1"/>
              <a:t>Text, 20 pt.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EA1E453-8B2F-47AB-8C7C-6DBE87778E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44044" y="6630777"/>
            <a:ext cx="4114800" cy="1984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68CA321-C5A2-4B46-A32F-AD5946E6B9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11342" y="6631200"/>
            <a:ext cx="2743200" cy="19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Page </a:t>
            </a:r>
            <a:fld id="{9F8DAAFB-D0FC-334F-BAEE-D3D4020D1B0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4F3DFE5-E9DC-4EE4-AFA1-C89C11A488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2513" y="6631200"/>
            <a:ext cx="821531" cy="1984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May 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3341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22000" y="2019600"/>
            <a:ext cx="5573486" cy="438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noProof="0" dirty="0"/>
              <a:t>Text, 20 pt.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81056" y="2019600"/>
            <a:ext cx="5573486" cy="438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noProof="0" dirty="0"/>
              <a:t>Text, 20pt.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EA9EEF3-1DF5-49F7-9F18-558D43657B75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522000" y="1584000"/>
            <a:ext cx="10170000" cy="3045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noProof="0" dirty="0"/>
              <a:t>Subtitle</a:t>
            </a:r>
            <a:r>
              <a:rPr lang="en-GB" dirty="0"/>
              <a:t>, </a:t>
            </a:r>
            <a:r>
              <a:rPr lang="en-GB" noProof="1"/>
              <a:t>22pt</a:t>
            </a:r>
            <a:r>
              <a:rPr lang="en-GB" dirty="0"/>
              <a:t>.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CBB05D8-397F-41AF-A518-DD0ECA525C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968400"/>
            <a:ext cx="10170000" cy="496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noProof="1"/>
              <a:t>Title, 28pt.,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C8AAB13-94F5-4B7A-AF0D-B56A541242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44044" y="6630777"/>
            <a:ext cx="4114800" cy="1984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1AD286A-792A-4556-8F28-07AF10337B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11342" y="6631200"/>
            <a:ext cx="2743200" cy="19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Page </a:t>
            </a:r>
            <a:fld id="{9F8DAAFB-D0FC-334F-BAEE-D3D4020D1B0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58BD7E72-0056-442C-949F-05E881C1332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22513" y="6631200"/>
            <a:ext cx="821531" cy="1984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May 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4012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6" descr="Ein Bild, das Wasser, Electric Blue (Farbe), Azurblau, Türkis enthält.&#10;&#10;Automatisch generierte Beschreibung">
            <a:extLst>
              <a:ext uri="{FF2B5EF4-FFF2-40B4-BE49-F238E27FC236}">
                <a16:creationId xmlns:a16="http://schemas.microsoft.com/office/drawing/2014/main" id="{7994DB29-BED5-4025-931D-79198F645F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800" y="2734450"/>
            <a:ext cx="8519795" cy="12933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1"/>
              <a:t>Chapter Separator, 40pt.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A10959-F46D-469B-B664-056E3D5B4845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09600" y="342000"/>
            <a:ext cx="1548000" cy="2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667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am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Papiertuch, Handtuch enthält.&#10;&#10;Automatisch generierte Beschreibung">
            <a:extLst>
              <a:ext uri="{FF2B5EF4-FFF2-40B4-BE49-F238E27FC236}">
                <a16:creationId xmlns:a16="http://schemas.microsoft.com/office/drawing/2014/main" id="{9DE89AF1-F783-65AD-9B4E-4B804DFE1B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8412" b="3873"/>
          <a:stretch/>
        </p:blipFill>
        <p:spPr>
          <a:xfrm>
            <a:off x="0" y="1276131"/>
            <a:ext cx="12192000" cy="5329646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8140034-9877-40DE-B03F-7528A1C93BD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22000" y="2019600"/>
            <a:ext cx="5573486" cy="438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noProof="0" dirty="0"/>
              <a:t>Text, 20 pt.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BA4E955-34CA-44C8-A45B-376CA6068E91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522000" y="1584000"/>
            <a:ext cx="10170000" cy="3045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noProof="0" dirty="0"/>
              <a:t>Subtitle</a:t>
            </a:r>
            <a:r>
              <a:rPr lang="en-GB" dirty="0"/>
              <a:t>, </a:t>
            </a:r>
            <a:r>
              <a:rPr lang="en-GB" noProof="1"/>
              <a:t>22pt</a:t>
            </a:r>
            <a:r>
              <a:rPr lang="en-GB" dirty="0"/>
              <a:t>.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BFAECFF9-7BE3-4F9D-8293-F83D8BD521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968400"/>
            <a:ext cx="10170000" cy="496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noProof="1"/>
              <a:t>Title, 28pt.,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B75C336-A292-43CB-9688-59CC399FC6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44044" y="6630777"/>
            <a:ext cx="4114800" cy="1984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641C631-0165-4F4F-8562-8C2ACE5CA2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11342" y="6631200"/>
            <a:ext cx="2743200" cy="19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Page </a:t>
            </a:r>
            <a:fld id="{9F8DAAFB-D0FC-334F-BAEE-D3D4020D1B0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2E7C756F-C046-4A16-9125-17422654BA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2513" y="6631200"/>
            <a:ext cx="821531" cy="1984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May 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0196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stainabil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draußen, Himmel, Wolke, Baum enthält.&#10;&#10;Automatisch generierte Beschreibung">
            <a:extLst>
              <a:ext uri="{FF2B5EF4-FFF2-40B4-BE49-F238E27FC236}">
                <a16:creationId xmlns:a16="http://schemas.microsoft.com/office/drawing/2014/main" id="{D7E2A012-9F9F-B54B-C9E2-90B452D0B1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1363" b="3943"/>
          <a:stretch/>
        </p:blipFill>
        <p:spPr>
          <a:xfrm>
            <a:off x="0" y="798348"/>
            <a:ext cx="12192000" cy="5808315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72ECC15-66D4-4020-B223-1CE2BFBABAB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22000" y="2019600"/>
            <a:ext cx="5573486" cy="438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noProof="0" dirty="0"/>
              <a:t>Text, 20 pt.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91BEF7C-E389-43A4-8A02-0F2CA738A803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522000" y="1584000"/>
            <a:ext cx="10170000" cy="3045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noProof="0" dirty="0"/>
              <a:t>Subtitle</a:t>
            </a:r>
            <a:r>
              <a:rPr lang="en-GB" dirty="0"/>
              <a:t>, </a:t>
            </a:r>
            <a:r>
              <a:rPr lang="en-GB" noProof="1"/>
              <a:t>22pt</a:t>
            </a:r>
            <a:r>
              <a:rPr lang="en-GB" dirty="0"/>
              <a:t>.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DBCB9E94-3299-4D71-B4B8-4FC8E7DB2B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968400"/>
            <a:ext cx="10170000" cy="496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noProof="1"/>
              <a:t>Title, 28pt.,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A26C2C9-DE72-4C1B-B71C-47F979FC29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44044" y="6630777"/>
            <a:ext cx="4114800" cy="1984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E680767-D273-443E-93D2-57A56536D1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11342" y="6631200"/>
            <a:ext cx="2743200" cy="19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Page </a:t>
            </a:r>
            <a:fld id="{9F8DAAFB-D0FC-334F-BAEE-D3D4020D1B0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5A748B8F-CF0A-46A4-A9F0-058B405600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2513" y="6631200"/>
            <a:ext cx="821531" cy="1984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May 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55535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6" descr="Ein Bild, das Wasser, Electric Blue (Farbe), Azurblau, Türkis enthält.&#10;&#10;Automatisch generierte Beschreibung">
            <a:extLst>
              <a:ext uri="{FF2B5EF4-FFF2-40B4-BE49-F238E27FC236}">
                <a16:creationId xmlns:a16="http://schemas.microsoft.com/office/drawing/2014/main" id="{99B61D6A-412D-423F-A8F5-08EC2AC7FE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EE01BA-3FAA-4C89-B843-C308DBDBA3C9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09600" y="342000"/>
            <a:ext cx="1548000" cy="2844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719FCC0-4317-48BD-A6AD-3DCAA2B9B8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8351" y="671963"/>
            <a:ext cx="7872000" cy="1332000"/>
          </a:xfrm>
          <a:prstGeom prst="rect">
            <a:avLst/>
          </a:prstGeom>
          <a:noFill/>
          <a:ln>
            <a:noFill/>
          </a:ln>
        </p:spPr>
        <p:txBody>
          <a:bodyPr lIns="432000" tIns="0" rIns="108000" anchor="ctr"/>
          <a:lstStyle>
            <a:lvl1pPr algn="l">
              <a:lnSpc>
                <a:spcPct val="10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 noProof="1"/>
              <a:t>Closing words, 40pt.</a:t>
            </a:r>
          </a:p>
        </p:txBody>
      </p:sp>
    </p:spTree>
    <p:extLst>
      <p:ext uri="{BB962C8B-B14F-4D97-AF65-F5344CB8AC3E}">
        <p14:creationId xmlns:p14="http://schemas.microsoft.com/office/powerpoint/2010/main" val="1492427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15" descr="04_PowerPoint_Vorlage_4-3_S2.jpg">
            <a:extLst>
              <a:ext uri="{FF2B5EF4-FFF2-40B4-BE49-F238E27FC236}">
                <a16:creationId xmlns:a16="http://schemas.microsoft.com/office/drawing/2014/main" id="{C182C5CF-7CAA-464C-85B9-DAA84FFC4D7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Grafik 5" descr="Ein Bild, das Schrift, Grafiken, Grafikdesign, Text enthält.&#10;&#10;Automatisch generierte Beschreibung">
            <a:extLst>
              <a:ext uri="{FF2B5EF4-FFF2-40B4-BE49-F238E27FC236}">
                <a16:creationId xmlns:a16="http://schemas.microsoft.com/office/drawing/2014/main" id="{5D41A01F-FE63-4189-944B-FCD59348659A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306389" y="340697"/>
            <a:ext cx="1548154" cy="284840"/>
          </a:xfrm>
          <a:prstGeom prst="rect">
            <a:avLst/>
          </a:prstGeom>
        </p:spPr>
      </p:pic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3B65078B-C4D9-4C86-AB4C-D695482C1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968400"/>
            <a:ext cx="10170000" cy="496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noProof="1"/>
              <a:t>Title, 28pt.,</a:t>
            </a:r>
            <a:br>
              <a:rPr lang="en-GB" noProof="1"/>
            </a:br>
            <a:endParaRPr lang="en-GB" noProof="1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FECE735B-CCA4-44EC-AF32-31B366A411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2000" y="1901988"/>
            <a:ext cx="11332029" cy="4176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GB" noProof="1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49EDB39E-7C08-4906-912E-E16E17C86B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44044" y="6630777"/>
            <a:ext cx="4114800" cy="1984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50A34EF-710E-4368-BBE4-9C3C4D25F9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11342" y="6631200"/>
            <a:ext cx="2743200" cy="19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Page </a:t>
            </a:r>
            <a:fld id="{9F8DAAFB-D0FC-334F-BAEE-D3D4020D1B0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377BAB6C-B57A-487D-8CB8-82FCBAE584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2513" y="6631200"/>
            <a:ext cx="821531" cy="1984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May 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6885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5" r:id="rId2"/>
    <p:sldLayoutId id="2147483682" r:id="rId3"/>
    <p:sldLayoutId id="2147483700" r:id="rId4"/>
    <p:sldLayoutId id="2147483684" r:id="rId5"/>
    <p:sldLayoutId id="2147483706" r:id="rId6"/>
    <p:sldLayoutId id="2147483711" r:id="rId7"/>
    <p:sldLayoutId id="2147483712" r:id="rId8"/>
    <p:sldLayoutId id="2147483702" r:id="rId9"/>
    <p:sldLayoutId id="2147483709" r:id="rId10"/>
    <p:sldLayoutId id="2147483713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 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 "/>
          <a:ea typeface="+mn-ea"/>
          <a:cs typeface="+mn-cs"/>
        </a:defRPr>
      </a:lvl2pPr>
      <a:lvl3pPr marL="228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 "/>
          <a:ea typeface="+mn-ea"/>
          <a:cs typeface="+mn-cs"/>
        </a:defRPr>
      </a:lvl3pPr>
      <a:lvl4pPr marL="228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 "/>
          <a:ea typeface="+mn-ea"/>
          <a:cs typeface="+mn-cs"/>
        </a:defRPr>
      </a:lvl4pPr>
      <a:lvl5pPr marL="228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 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5873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7BD3C-4DD8-4205-ACB8-8F987E4468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8351" y="671963"/>
            <a:ext cx="8938342" cy="1332000"/>
          </a:xfrm>
        </p:spPr>
        <p:txBody>
          <a:bodyPr>
            <a:normAutofit/>
          </a:bodyPr>
          <a:lstStyle/>
          <a:p>
            <a:r>
              <a:rPr lang="de-CH" sz="2800" dirty="0"/>
              <a:t>Sekisui Chemical Group</a:t>
            </a:r>
            <a:br>
              <a:rPr lang="de-CH" sz="2800" dirty="0"/>
            </a:br>
            <a:r>
              <a:rPr lang="de-CH" sz="2800" dirty="0"/>
              <a:t>Global Hotline (GHL)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570731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3F76AD3-82FB-4251-893D-7C27B4B63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Sekisui Chemical Group – Global Hotline (GHL)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00E9B54-7CAB-47B6-AE2D-FF63A820A1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What is GHL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GHL response flow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48010A5-0221-4EA0-A886-61475C17F6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2000" y="6631200"/>
            <a:ext cx="821531" cy="198438"/>
          </a:xfrm>
        </p:spPr>
        <p:txBody>
          <a:bodyPr/>
          <a:lstStyle/>
          <a:p>
            <a:r>
              <a:rPr lang="en-US"/>
              <a:t>May 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9385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C6C68-C7B2-7ACE-1865-81E4AABDC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GHL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E9482-76B4-A662-3B43-592BD87B0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GHL </a:t>
            </a:r>
            <a:r>
              <a:rPr kumimoji="0" lang="ja-JP" altLang="ja-JP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Overview</a:t>
            </a:r>
            <a:endParaRPr kumimoji="0" lang="en-US" altLang="ja-JP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ja-JP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800" dirty="0">
                <a:latin typeface="+mn-lt"/>
              </a:rPr>
              <a:t>Sekisui Chemical‘s Japan headquarters has developed the Sekisui Chemical Group Global Hotline, which </a:t>
            </a:r>
            <a:r>
              <a:rPr lang="en-US" altLang="ja-JP" sz="1800" dirty="0">
                <a:latin typeface="+mn-lt"/>
              </a:rPr>
              <a:t>is </a:t>
            </a:r>
            <a:r>
              <a:rPr kumimoji="0" lang="en-US" altLang="ja-JP" sz="1800" dirty="0">
                <a:latin typeface="+mn-lt"/>
              </a:rPr>
              <a:t>available to all Sekisui Chemical Group employees and stakeholders worldwide. This is an important theme led by Sekisui Chemical‘s Top </a:t>
            </a:r>
            <a:r>
              <a:rPr lang="en-US" altLang="ja-JP" sz="1800" dirty="0">
                <a:latin typeface="+mn-lt"/>
              </a:rPr>
              <a:t>M</a:t>
            </a:r>
            <a:r>
              <a:rPr kumimoji="0" lang="en-US" altLang="ja-JP" sz="1800" dirty="0">
                <a:latin typeface="+mn-lt"/>
              </a:rPr>
              <a:t>anagement.</a:t>
            </a:r>
            <a:endParaRPr kumimoji="0" lang="ja-JP" altLang="en-US" sz="1800" dirty="0">
              <a:latin typeface="+mn-lt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ja-JP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ja-JP" altLang="ja-JP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The "S</a:t>
            </a:r>
            <a:r>
              <a:rPr kumimoji="0" lang="en-US" altLang="ja-JP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ekisui</a:t>
            </a:r>
            <a:r>
              <a:rPr kumimoji="0" lang="en-US" altLang="ja-JP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Chemical</a:t>
            </a:r>
            <a:r>
              <a:rPr kumimoji="0" lang="ja-JP" altLang="ja-JP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Group - Global Hotline" (GHL) is a comprehensive whistleblowing system provided by D</a:t>
            </a:r>
            <a:r>
              <a:rPr kumimoji="0" lang="en-US" altLang="ja-JP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-</a:t>
            </a:r>
            <a:r>
              <a:rPr kumimoji="0" lang="ja-JP" altLang="ja-JP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Quest.</a:t>
            </a:r>
            <a:endParaRPr kumimoji="0" lang="en-US" altLang="ja-JP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ja-JP" altLang="ja-JP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ja-JP" altLang="ja-JP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It operates </a:t>
            </a:r>
            <a:r>
              <a:rPr kumimoji="0" lang="ja-JP" altLang="ja-JP" sz="1800" dirty="0">
                <a:latin typeface="+mn-lt"/>
              </a:rPr>
              <a:t>as a web-based platform, allowing secure and confidential reporting of misconduct </a:t>
            </a:r>
            <a:r>
              <a:rPr kumimoji="0" lang="ja-JP" altLang="ja-JP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and unethical behavior.</a:t>
            </a:r>
            <a:r>
              <a:rPr kumimoji="0" lang="de-CH" altLang="ja-JP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en-US" altLang="ja-JP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The platform is multi-lingual.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de-CH" altLang="ja-JP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ja-JP" altLang="ja-JP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GHL allows access not only for </a:t>
            </a:r>
            <a:r>
              <a:rPr kumimoji="0" lang="en-US" altLang="ja-JP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current </a:t>
            </a:r>
            <a:r>
              <a:rPr kumimoji="0" lang="ja-JP" altLang="ja-JP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employees but also </a:t>
            </a:r>
            <a:r>
              <a:rPr kumimoji="0" lang="en-US" altLang="ja-JP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for former employees and </a:t>
            </a:r>
            <a:r>
              <a:rPr kumimoji="0" lang="ja-JP" altLang="ja-JP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for external stakeholders, including business partners and suppliers.</a:t>
            </a:r>
            <a:endParaRPr kumimoji="0" lang="de-CH" altLang="ja-JP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de-CH" altLang="ja-JP" sz="1800" dirty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ja-JP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The access codes are available in the comprehensive user guide.</a:t>
            </a:r>
          </a:p>
          <a:p>
            <a:endParaRPr lang="en-GB" sz="1800" dirty="0">
              <a:latin typeface="+mj-lt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5BA773D-45BF-34AF-8284-904E706F117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May 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3359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53BE4-329A-4070-8F7D-15545216A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Reference Information “Whistleblower Protection Directive”*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17938-FE70-CD88-6D7A-2A9EA155B0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Private companies with 50 or more employees are obliged to establish whistleblower protection systems. The GHL system complies with the laws and regulations required by EU Directives.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whistleblower protection system must be designed, established and operated in a secure manner that ensures the confidentiality of whistleblowers and prevents access by unauthorized employees.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whistleblower must receive a confirmation within 7 days.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department in charge shall be neutral, impartial and authorized to handle the report.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department in charge shall cooperate with the informant, request additional information from the informant as necessary and report the details of the response to the informant.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 principle, the report of the response shall be made within 3 months after the receipt of the report is confirmed.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Provide clear and easily accessible information on the procedures for making and external report</a:t>
            </a:r>
          </a:p>
          <a:p>
            <a:endParaRPr lang="en-US" sz="1600" dirty="0"/>
          </a:p>
          <a:p>
            <a:r>
              <a:rPr lang="en-US" sz="1200" dirty="0"/>
              <a:t>* DIRECTIVE (EU) 2019/1937 OF THE EUROPEAN PARLIAMENT AND OF THE COUNCIL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62AF4AA-2E97-60E5-FD08-1C577DEFD4F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May 2025</a:t>
            </a:r>
            <a:endParaRPr lang="de-DE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851339-C2FF-61DD-98C7-90D7431B9F19}"/>
              </a:ext>
            </a:extLst>
          </p:cNvPr>
          <p:cNvSpPr/>
          <p:nvPr/>
        </p:nvSpPr>
        <p:spPr>
          <a:xfrm>
            <a:off x="560911" y="2730230"/>
            <a:ext cx="11034460" cy="2730230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02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682A0-D560-99EC-B15F-57DA7E831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GHL Response Flow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9C14898-3806-B442-526B-6B835AFAB0A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May 2025</a:t>
            </a:r>
            <a:endParaRPr lang="de-DE" dirty="0"/>
          </a:p>
        </p:txBody>
      </p:sp>
      <p:sp>
        <p:nvSpPr>
          <p:cNvPr id="8" name="正方形/長方形 21">
            <a:extLst>
              <a:ext uri="{FF2B5EF4-FFF2-40B4-BE49-F238E27FC236}">
                <a16:creationId xmlns:a16="http://schemas.microsoft.com/office/drawing/2014/main" id="{DDB15E38-E7C9-2657-6E0E-905146834767}"/>
              </a:ext>
            </a:extLst>
          </p:cNvPr>
          <p:cNvSpPr/>
          <p:nvPr/>
        </p:nvSpPr>
        <p:spPr>
          <a:xfrm>
            <a:off x="1275844" y="5767349"/>
            <a:ext cx="5904414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ja-JP" altLang="en-US" sz="1600" b="1" dirty="0">
                <a:solidFill>
                  <a:srgbClr val="FF0000"/>
                </a:solidFill>
              </a:rPr>
              <a:t>↓　</a:t>
            </a:r>
            <a:r>
              <a:rPr lang="en-US" altLang="ja-JP" sz="1600" b="1" dirty="0">
                <a:solidFill>
                  <a:srgbClr val="FF0000"/>
                </a:solidFill>
              </a:rPr>
              <a:t>Decides that an investigation is necessary</a:t>
            </a:r>
            <a:r>
              <a:rPr lang="ja-JP" altLang="en-US" sz="1600" b="1" dirty="0">
                <a:solidFill>
                  <a:srgbClr val="FF0000"/>
                </a:solidFill>
              </a:rPr>
              <a:t>　↓　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A76FC11-0B3A-A154-0655-194F2B94AE09}"/>
              </a:ext>
            </a:extLst>
          </p:cNvPr>
          <p:cNvGrpSpPr/>
          <p:nvPr/>
        </p:nvGrpSpPr>
        <p:grpSpPr>
          <a:xfrm>
            <a:off x="573319" y="2005952"/>
            <a:ext cx="6748366" cy="3520042"/>
            <a:chOff x="625199" y="1606109"/>
            <a:chExt cx="8246241" cy="4589252"/>
          </a:xfrm>
        </p:grpSpPr>
        <p:sp>
          <p:nvSpPr>
            <p:cNvPr id="7" name="正方形/長方形 25">
              <a:extLst>
                <a:ext uri="{FF2B5EF4-FFF2-40B4-BE49-F238E27FC236}">
                  <a16:creationId xmlns:a16="http://schemas.microsoft.com/office/drawing/2014/main" id="{4A946DF5-314D-8F36-9D55-F21111591F30}"/>
                </a:ext>
              </a:extLst>
            </p:cNvPr>
            <p:cNvSpPr/>
            <p:nvPr/>
          </p:nvSpPr>
          <p:spPr>
            <a:xfrm>
              <a:off x="3726479" y="2675097"/>
              <a:ext cx="2888484" cy="36933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altLang="ja-JP" sz="1200" b="1" dirty="0">
                  <a:solidFill>
                    <a:srgbClr val="FF0000"/>
                  </a:solidFill>
                </a:rPr>
                <a:t>Information collection</a:t>
              </a:r>
              <a:endParaRPr lang="ja-JP" alt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山形 6">
              <a:extLst>
                <a:ext uri="{FF2B5EF4-FFF2-40B4-BE49-F238E27FC236}">
                  <a16:creationId xmlns:a16="http://schemas.microsoft.com/office/drawing/2014/main" id="{44029563-F3B9-F25F-B534-8EB051ED7B81}"/>
                </a:ext>
              </a:extLst>
            </p:cNvPr>
            <p:cNvSpPr/>
            <p:nvPr/>
          </p:nvSpPr>
          <p:spPr>
            <a:xfrm rot="5400000">
              <a:off x="536206" y="1695102"/>
              <a:ext cx="889787" cy="711801"/>
            </a:xfrm>
            <a:prstGeom prst="chevron">
              <a:avLst>
                <a:gd name="adj" fmla="val 30979"/>
              </a:avLst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ja-JP" sz="1200" dirty="0">
                  <a:solidFill>
                    <a:schemeClr val="tx1"/>
                  </a:solidFill>
                </a:rPr>
                <a:t>Step1</a:t>
              </a:r>
              <a:endParaRPr kumimoji="1" lang="ja-JP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0" name="角丸四角形 3">
              <a:extLst>
                <a:ext uri="{FF2B5EF4-FFF2-40B4-BE49-F238E27FC236}">
                  <a16:creationId xmlns:a16="http://schemas.microsoft.com/office/drawing/2014/main" id="{868EC65B-0DDA-6697-DCC1-89E1BF2B12C9}"/>
                </a:ext>
              </a:extLst>
            </p:cNvPr>
            <p:cNvSpPr/>
            <p:nvPr/>
          </p:nvSpPr>
          <p:spPr>
            <a:xfrm>
              <a:off x="1483658" y="1606109"/>
              <a:ext cx="7387782" cy="88978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altLang="ja-JP" sz="1200" dirty="0">
                  <a:solidFill>
                    <a:schemeClr val="tx1"/>
                  </a:solidFill>
                  <a:latin typeface="+mj-lt"/>
                </a:rPr>
                <a:t>(Whistleblower)</a:t>
              </a:r>
            </a:p>
            <a:p>
              <a:r>
                <a:rPr lang="en-US" altLang="ja-JP" sz="1200" dirty="0">
                  <a:solidFill>
                    <a:schemeClr val="tx1"/>
                  </a:solidFill>
                  <a:latin typeface="+mj-lt"/>
                </a:rPr>
                <a:t>Register with GHL and give consent for personal information.</a:t>
              </a:r>
              <a:endParaRPr kumimoji="1" lang="ja-JP" altLang="en-US" sz="1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1" name="山形 8">
              <a:extLst>
                <a:ext uri="{FF2B5EF4-FFF2-40B4-BE49-F238E27FC236}">
                  <a16:creationId xmlns:a16="http://schemas.microsoft.com/office/drawing/2014/main" id="{511C1325-C72F-7ECE-F8BC-2F93B2922FCB}"/>
                </a:ext>
              </a:extLst>
            </p:cNvPr>
            <p:cNvSpPr/>
            <p:nvPr/>
          </p:nvSpPr>
          <p:spPr>
            <a:xfrm rot="5400000">
              <a:off x="469604" y="3359787"/>
              <a:ext cx="1022991" cy="711801"/>
            </a:xfrm>
            <a:prstGeom prst="chevron">
              <a:avLst>
                <a:gd name="adj" fmla="val 30979"/>
              </a:avLst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ja-JP" sz="1200" dirty="0">
                  <a:solidFill>
                    <a:schemeClr val="tx1"/>
                  </a:solidFill>
                </a:rPr>
                <a:t>Step2</a:t>
              </a:r>
              <a:endParaRPr kumimoji="1" lang="ja-JP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2" name="山形 13">
              <a:extLst>
                <a:ext uri="{FF2B5EF4-FFF2-40B4-BE49-F238E27FC236}">
                  <a16:creationId xmlns:a16="http://schemas.microsoft.com/office/drawing/2014/main" id="{8858411A-B68D-9E81-0B1D-E3256CECAC4A}"/>
                </a:ext>
              </a:extLst>
            </p:cNvPr>
            <p:cNvSpPr/>
            <p:nvPr/>
          </p:nvSpPr>
          <p:spPr>
            <a:xfrm rot="5400000">
              <a:off x="136949" y="4995309"/>
              <a:ext cx="1688302" cy="711801"/>
            </a:xfrm>
            <a:prstGeom prst="chevron">
              <a:avLst>
                <a:gd name="adj" fmla="val 30979"/>
              </a:avLst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ja-JP" sz="1200" dirty="0">
                  <a:solidFill>
                    <a:schemeClr val="tx1"/>
                  </a:solidFill>
                </a:rPr>
                <a:t>Step3</a:t>
              </a:r>
              <a:endParaRPr kumimoji="1" lang="ja-JP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角丸四角形 14">
              <a:extLst>
                <a:ext uri="{FF2B5EF4-FFF2-40B4-BE49-F238E27FC236}">
                  <a16:creationId xmlns:a16="http://schemas.microsoft.com/office/drawing/2014/main" id="{6ABEFEB8-F716-6599-EBCA-BAA84421FAF3}"/>
                </a:ext>
              </a:extLst>
            </p:cNvPr>
            <p:cNvSpPr/>
            <p:nvPr/>
          </p:nvSpPr>
          <p:spPr>
            <a:xfrm>
              <a:off x="1483657" y="4507059"/>
              <a:ext cx="7387783" cy="168830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altLang="ja-JP" sz="1200" dirty="0">
                  <a:solidFill>
                    <a:schemeClr val="tx1"/>
                  </a:solidFill>
                </a:rPr>
                <a:t>(Whistleblowing contact office) </a:t>
              </a:r>
            </a:p>
            <a:p>
              <a:r>
                <a:rPr lang="en-US" altLang="ja-JP" sz="1200" dirty="0">
                  <a:solidFill>
                    <a:schemeClr val="tx1"/>
                  </a:solidFill>
                </a:rPr>
                <a:t>Completion of information collection, Confirmation of laws and regulations with RHQ, lawyers' offices in each country, etc.</a:t>
              </a:r>
            </a:p>
            <a:p>
              <a:r>
                <a:rPr lang="ja-JP" altLang="en-US" sz="1200" dirty="0">
                  <a:solidFill>
                    <a:schemeClr val="tx1"/>
                  </a:solidFill>
                </a:rPr>
                <a:t>   </a:t>
              </a:r>
              <a:endParaRPr lang="de-CH" altLang="ja-JP" sz="1200" dirty="0">
                <a:solidFill>
                  <a:schemeClr val="tx1"/>
                </a:solidFill>
              </a:endParaRPr>
            </a:p>
            <a:p>
              <a:r>
                <a:rPr lang="en-US" altLang="ja-JP" sz="1200" dirty="0">
                  <a:solidFill>
                    <a:schemeClr val="tx1"/>
                  </a:solidFill>
                </a:rPr>
                <a:t>Decide whether an investigation is necessary or unnecessary, and whether the response should be terminated or continued</a:t>
              </a:r>
              <a:r>
                <a:rPr kumimoji="1" lang="ja-JP" altLang="en-US" sz="1200" dirty="0">
                  <a:solidFill>
                    <a:schemeClr val="tx1"/>
                  </a:solidFill>
                </a:rPr>
                <a:t>　　　　　　</a:t>
              </a:r>
            </a:p>
          </p:txBody>
        </p:sp>
        <p:sp>
          <p:nvSpPr>
            <p:cNvPr id="14" name="角丸四角形 19">
              <a:extLst>
                <a:ext uri="{FF2B5EF4-FFF2-40B4-BE49-F238E27FC236}">
                  <a16:creationId xmlns:a16="http://schemas.microsoft.com/office/drawing/2014/main" id="{0C03EF88-E0AD-DC61-C95B-22CC9E2FE652}"/>
                </a:ext>
              </a:extLst>
            </p:cNvPr>
            <p:cNvSpPr/>
            <p:nvPr/>
          </p:nvSpPr>
          <p:spPr>
            <a:xfrm>
              <a:off x="1483657" y="3184367"/>
              <a:ext cx="7387783" cy="104281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altLang="ja-JP" sz="1200" dirty="0">
                  <a:solidFill>
                    <a:schemeClr val="tx1"/>
                  </a:solidFill>
                </a:rPr>
                <a:t>(Whistleblowing contact office</a:t>
              </a:r>
              <a:r>
                <a:rPr lang="ja-JP" altLang="en-US" sz="1200" dirty="0">
                  <a:solidFill>
                    <a:schemeClr val="tx1"/>
                  </a:solidFill>
                </a:rPr>
                <a:t> </a:t>
              </a:r>
              <a:r>
                <a:rPr lang="en-US" altLang="ja-JP" sz="1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&lt;HQ and RHQ&gt;)</a:t>
              </a:r>
              <a:endParaRPr lang="ja-JP" altLang="en-US" sz="1200" dirty="0">
                <a:solidFill>
                  <a:schemeClr val="tx1"/>
                </a:solidFill>
              </a:endParaRPr>
            </a:p>
            <a:p>
              <a:r>
                <a:rPr lang="en-US" altLang="ja-JP" sz="1200" dirty="0">
                  <a:solidFill>
                    <a:schemeClr val="tx1"/>
                  </a:solidFill>
                </a:rPr>
                <a:t>Review whistleblower's report and obtain additional information from the whistleblower.</a:t>
              </a:r>
              <a:r>
                <a:rPr lang="ja-JP" altLang="en-US" sz="1200" dirty="0">
                  <a:solidFill>
                    <a:schemeClr val="tx1"/>
                  </a:solidFill>
                </a:rPr>
                <a:t>　</a:t>
              </a:r>
              <a:endParaRPr kumimoji="1" lang="ja-JP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5" name="二等辺三角形 1">
              <a:extLst>
                <a:ext uri="{FF2B5EF4-FFF2-40B4-BE49-F238E27FC236}">
                  <a16:creationId xmlns:a16="http://schemas.microsoft.com/office/drawing/2014/main" id="{C2AF2FF1-90A9-B3E3-A900-9EE16B2C27EA}"/>
                </a:ext>
              </a:extLst>
            </p:cNvPr>
            <p:cNvSpPr/>
            <p:nvPr/>
          </p:nvSpPr>
          <p:spPr>
            <a:xfrm>
              <a:off x="2612376" y="2590307"/>
              <a:ext cx="905691" cy="426720"/>
            </a:xfrm>
            <a:prstGeom prst="triangl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二等辺三角形 24">
              <a:extLst>
                <a:ext uri="{FF2B5EF4-FFF2-40B4-BE49-F238E27FC236}">
                  <a16:creationId xmlns:a16="http://schemas.microsoft.com/office/drawing/2014/main" id="{3D5DBC63-5E6E-CE8B-BE4C-C29ABE7D922B}"/>
                </a:ext>
              </a:extLst>
            </p:cNvPr>
            <p:cNvSpPr/>
            <p:nvPr/>
          </p:nvSpPr>
          <p:spPr>
            <a:xfrm rot="10800000">
              <a:off x="6052261" y="2580685"/>
              <a:ext cx="905691" cy="426720"/>
            </a:xfrm>
            <a:prstGeom prst="triangl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47F45F2-2808-4BF4-F3F2-FC598D641A09}"/>
              </a:ext>
            </a:extLst>
          </p:cNvPr>
          <p:cNvSpPr txBox="1">
            <a:spLocks/>
          </p:cNvSpPr>
          <p:nvPr/>
        </p:nvSpPr>
        <p:spPr>
          <a:xfrm>
            <a:off x="522000" y="1583308"/>
            <a:ext cx="10170000" cy="30453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 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 "/>
                <a:ea typeface="+mn-ea"/>
                <a:cs typeface="+mn-cs"/>
              </a:defRPr>
            </a:lvl2pPr>
            <a:lvl3pPr marL="228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 "/>
                <a:ea typeface="+mn-ea"/>
                <a:cs typeface="+mn-cs"/>
              </a:defRPr>
            </a:lvl3pPr>
            <a:lvl4pPr marL="228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 "/>
                <a:ea typeface="+mn-ea"/>
                <a:cs typeface="+mn-cs"/>
              </a:defRPr>
            </a:lvl4pPr>
            <a:lvl5pPr marL="228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dirty="0" err="1">
                <a:solidFill>
                  <a:schemeClr val="tx2"/>
                </a:solidFill>
              </a:rPr>
              <a:t>Ph</a:t>
            </a:r>
            <a:r>
              <a:rPr lang="en-US" dirty="0" err="1">
                <a:solidFill>
                  <a:schemeClr val="tx2"/>
                </a:solidFill>
              </a:rPr>
              <a:t>ase</a:t>
            </a:r>
            <a:r>
              <a:rPr lang="en-US" dirty="0">
                <a:solidFill>
                  <a:schemeClr val="tx2"/>
                </a:solidFill>
              </a:rPr>
              <a:t> 1 – Receipt of whistleblower report and collection of information</a:t>
            </a:r>
          </a:p>
        </p:txBody>
      </p:sp>
    </p:spTree>
    <p:extLst>
      <p:ext uri="{BB962C8B-B14F-4D97-AF65-F5344CB8AC3E}">
        <p14:creationId xmlns:p14="http://schemas.microsoft.com/office/powerpoint/2010/main" val="3941715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2BDDDF-2AE6-98FE-5BB7-5E438E866B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66CD0-98B3-CEC2-8595-D5C641034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GHL Response Flow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81EECCE-A749-3072-AEA7-337E5D4A947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May 2025</a:t>
            </a:r>
            <a:endParaRPr lang="de-DE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A457829F-BFA7-2747-043E-DA7B7515CF31}"/>
              </a:ext>
            </a:extLst>
          </p:cNvPr>
          <p:cNvSpPr txBox="1">
            <a:spLocks/>
          </p:cNvSpPr>
          <p:nvPr/>
        </p:nvSpPr>
        <p:spPr>
          <a:xfrm>
            <a:off x="522000" y="1583308"/>
            <a:ext cx="10170000" cy="30453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 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 "/>
                <a:ea typeface="+mn-ea"/>
                <a:cs typeface="+mn-cs"/>
              </a:defRPr>
            </a:lvl2pPr>
            <a:lvl3pPr marL="228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 "/>
                <a:ea typeface="+mn-ea"/>
                <a:cs typeface="+mn-cs"/>
              </a:defRPr>
            </a:lvl3pPr>
            <a:lvl4pPr marL="228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 "/>
                <a:ea typeface="+mn-ea"/>
                <a:cs typeface="+mn-cs"/>
              </a:defRPr>
            </a:lvl4pPr>
            <a:lvl5pPr marL="228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dirty="0">
                <a:solidFill>
                  <a:schemeClr val="tx2"/>
                </a:solidFill>
              </a:rPr>
              <a:t>Phase 2 –</a:t>
            </a:r>
            <a:r>
              <a:rPr lang="en-US" dirty="0">
                <a:solidFill>
                  <a:schemeClr val="tx2"/>
                </a:solidFill>
              </a:rPr>
              <a:t> Investigation and reporting of investigation results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86D9907-3E4A-D7F7-2A90-A93F45A80608}"/>
              </a:ext>
            </a:extLst>
          </p:cNvPr>
          <p:cNvGrpSpPr/>
          <p:nvPr/>
        </p:nvGrpSpPr>
        <p:grpSpPr>
          <a:xfrm>
            <a:off x="645099" y="1997415"/>
            <a:ext cx="10814083" cy="4169920"/>
            <a:chOff x="470005" y="1392060"/>
            <a:chExt cx="8368176" cy="5272401"/>
          </a:xfrm>
        </p:grpSpPr>
        <p:sp>
          <p:nvSpPr>
            <p:cNvPr id="3" name="山形 15">
              <a:extLst>
                <a:ext uri="{FF2B5EF4-FFF2-40B4-BE49-F238E27FC236}">
                  <a16:creationId xmlns:a16="http://schemas.microsoft.com/office/drawing/2014/main" id="{0BFC7E05-4C78-00B7-3A0F-D7C3903772FA}"/>
                </a:ext>
              </a:extLst>
            </p:cNvPr>
            <p:cNvSpPr/>
            <p:nvPr/>
          </p:nvSpPr>
          <p:spPr>
            <a:xfrm rot="5400000">
              <a:off x="145718" y="1716353"/>
              <a:ext cx="1360386" cy="711801"/>
            </a:xfrm>
            <a:prstGeom prst="chevron">
              <a:avLst>
                <a:gd name="adj" fmla="val 30979"/>
              </a:avLst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ja-JP" sz="1200" dirty="0">
                  <a:solidFill>
                    <a:schemeClr val="tx1"/>
                  </a:solidFill>
                </a:rPr>
                <a:t>Step4</a:t>
              </a:r>
              <a:endParaRPr kumimoji="1" lang="ja-JP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9" name="角丸四角形 16">
              <a:extLst>
                <a:ext uri="{FF2B5EF4-FFF2-40B4-BE49-F238E27FC236}">
                  <a16:creationId xmlns:a16="http://schemas.microsoft.com/office/drawing/2014/main" id="{B83109AA-1B30-E956-FDC1-20E66823103B}"/>
                </a:ext>
              </a:extLst>
            </p:cNvPr>
            <p:cNvSpPr/>
            <p:nvPr/>
          </p:nvSpPr>
          <p:spPr>
            <a:xfrm>
              <a:off x="1328468" y="1392060"/>
              <a:ext cx="7509712" cy="1318021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altLang="ja-JP" sz="1400" dirty="0">
                  <a:solidFill>
                    <a:schemeClr val="tx1"/>
                  </a:solidFill>
                </a:rPr>
                <a:t>(</a:t>
              </a:r>
              <a:r>
                <a:rPr lang="en-US" altLang="ja-JP" sz="1200" dirty="0">
                  <a:solidFill>
                    <a:schemeClr val="tx1"/>
                  </a:solidFill>
                </a:rPr>
                <a:t>Whistleblowing contact office)</a:t>
              </a:r>
              <a:endParaRPr lang="ja-JP" altLang="en-US" sz="1200" dirty="0">
                <a:solidFill>
                  <a:schemeClr val="tx1"/>
                </a:solidFill>
              </a:endParaRPr>
            </a:p>
            <a:p>
              <a:r>
                <a:rPr lang="en-US" altLang="ja-JP" sz="1200" dirty="0">
                  <a:solidFill>
                    <a:schemeClr val="tx1"/>
                  </a:solidFill>
                </a:rPr>
                <a:t>Determine cooperating departments and investigation team members</a:t>
              </a:r>
              <a:endParaRPr lang="ja-JP" altLang="en-US" sz="1200" dirty="0">
                <a:solidFill>
                  <a:schemeClr val="tx1"/>
                </a:solidFill>
              </a:endParaRPr>
            </a:p>
            <a:p>
              <a:r>
                <a:rPr lang="ja-JP" altLang="en-US" sz="1200" dirty="0">
                  <a:solidFill>
                    <a:schemeClr val="tx2"/>
                  </a:solidFill>
                </a:rPr>
                <a:t>① </a:t>
              </a:r>
              <a:r>
                <a:rPr lang="en-US" altLang="ja-JP" sz="1200" dirty="0">
                  <a:solidFill>
                    <a:schemeClr val="tx2"/>
                  </a:solidFill>
                </a:rPr>
                <a:t>Cases that can be resolved by the local subsidiary </a:t>
              </a:r>
              <a:r>
                <a:rPr lang="ja-JP" altLang="en-US" sz="1200" dirty="0">
                  <a:solidFill>
                    <a:schemeClr val="tx2"/>
                  </a:solidFill>
                </a:rPr>
                <a:t>→ </a:t>
              </a:r>
              <a:r>
                <a:rPr lang="en-US" altLang="ja-JP" sz="1200" dirty="0">
                  <a:solidFill>
                    <a:schemeClr val="tx2"/>
                  </a:solidFill>
                </a:rPr>
                <a:t>Consult with the president/MD of the local subsidiary.</a:t>
              </a:r>
              <a:endParaRPr lang="ja-JP" altLang="en-US" sz="1200" dirty="0">
                <a:solidFill>
                  <a:schemeClr val="tx2"/>
                </a:solidFill>
              </a:endParaRPr>
            </a:p>
            <a:p>
              <a:r>
                <a:rPr lang="ja-JP" altLang="en-US" sz="1200" dirty="0">
                  <a:solidFill>
                    <a:srgbClr val="FF0000"/>
                  </a:solidFill>
                </a:rPr>
                <a:t>② </a:t>
              </a:r>
              <a:r>
                <a:rPr lang="en-US" altLang="ja-JP" sz="1200" dirty="0">
                  <a:solidFill>
                    <a:srgbClr val="FF0000"/>
                  </a:solidFill>
                </a:rPr>
                <a:t>Cases that are difficult to resolve at the local subsidiary </a:t>
              </a:r>
              <a:r>
                <a:rPr lang="ja-JP" altLang="en-US" sz="1200" dirty="0">
                  <a:solidFill>
                    <a:srgbClr val="FF0000"/>
                  </a:solidFill>
                </a:rPr>
                <a:t>→ </a:t>
              </a:r>
              <a:r>
                <a:rPr lang="en-US" altLang="ja-JP" sz="1200" dirty="0">
                  <a:solidFill>
                    <a:srgbClr val="FF0000"/>
                  </a:solidFill>
                </a:rPr>
                <a:t>Consult with HQ's specialized department, legal counsel, etc.</a:t>
              </a:r>
              <a:endParaRPr lang="ja-JP" alt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20" name="山形 17">
              <a:extLst>
                <a:ext uri="{FF2B5EF4-FFF2-40B4-BE49-F238E27FC236}">
                  <a16:creationId xmlns:a16="http://schemas.microsoft.com/office/drawing/2014/main" id="{62211C90-8314-DBE0-DF01-D1B264D86FE6}"/>
                </a:ext>
              </a:extLst>
            </p:cNvPr>
            <p:cNvSpPr/>
            <p:nvPr/>
          </p:nvSpPr>
          <p:spPr>
            <a:xfrm rot="5400000">
              <a:off x="23018" y="3244831"/>
              <a:ext cx="1605781" cy="711801"/>
            </a:xfrm>
            <a:prstGeom prst="chevron">
              <a:avLst>
                <a:gd name="adj" fmla="val 30979"/>
              </a:avLst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ja-JP" sz="1200" dirty="0">
                  <a:solidFill>
                    <a:schemeClr val="tx1"/>
                  </a:solidFill>
                </a:rPr>
                <a:t>Step5</a:t>
              </a:r>
              <a:endParaRPr kumimoji="1" lang="ja-JP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1" name="角丸四角形 18">
              <a:extLst>
                <a:ext uri="{FF2B5EF4-FFF2-40B4-BE49-F238E27FC236}">
                  <a16:creationId xmlns:a16="http://schemas.microsoft.com/office/drawing/2014/main" id="{C016A35D-CEEE-A102-89C2-408625A605C8}"/>
                </a:ext>
              </a:extLst>
            </p:cNvPr>
            <p:cNvSpPr/>
            <p:nvPr/>
          </p:nvSpPr>
          <p:spPr>
            <a:xfrm>
              <a:off x="1328468" y="2752446"/>
              <a:ext cx="7509712" cy="1557014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altLang="ja-JP" sz="1200" dirty="0">
                  <a:solidFill>
                    <a:schemeClr val="tx1"/>
                  </a:solidFill>
                </a:rPr>
                <a:t>(Conduct investigation)</a:t>
              </a:r>
              <a:endParaRPr lang="ja-JP" altLang="en-US" sz="1200" dirty="0">
                <a:solidFill>
                  <a:schemeClr val="tx1"/>
                </a:solidFill>
              </a:endParaRPr>
            </a:p>
            <a:p>
              <a:r>
                <a:rPr lang="ja-JP" altLang="en-US" sz="1200" dirty="0">
                  <a:solidFill>
                    <a:schemeClr val="tx2"/>
                  </a:solidFill>
                </a:rPr>
                <a:t>① </a:t>
              </a:r>
              <a:r>
                <a:rPr lang="en-US" altLang="ja-JP" sz="1200" dirty="0">
                  <a:solidFill>
                    <a:schemeClr val="tx2"/>
                  </a:solidFill>
                </a:rPr>
                <a:t>Cases that can be resolved by the local subsidiary </a:t>
              </a:r>
              <a:r>
                <a:rPr lang="ja-JP" altLang="en-US" sz="1200" dirty="0">
                  <a:solidFill>
                    <a:schemeClr val="tx2"/>
                  </a:solidFill>
                </a:rPr>
                <a:t>→ </a:t>
              </a:r>
              <a:r>
                <a:rPr lang="en-US" altLang="ja-JP" sz="1200" dirty="0">
                  <a:solidFill>
                    <a:schemeClr val="tx2"/>
                  </a:solidFill>
                </a:rPr>
                <a:t>Investigation is conducted by the investigation team in the local</a:t>
              </a:r>
            </a:p>
            <a:p>
              <a:r>
                <a:rPr lang="ja-JP" altLang="en-US" sz="1200" dirty="0">
                  <a:solidFill>
                    <a:schemeClr val="tx2"/>
                  </a:solidFill>
                </a:rPr>
                <a:t>    </a:t>
              </a:r>
              <a:r>
                <a:rPr lang="en-US" altLang="ja-JP" sz="1200" dirty="0">
                  <a:solidFill>
                    <a:schemeClr val="tx2"/>
                  </a:solidFill>
                </a:rPr>
                <a:t> subsidiary.</a:t>
              </a:r>
            </a:p>
            <a:p>
              <a:r>
                <a:rPr lang="ja-JP" altLang="en-US" sz="1200" dirty="0">
                  <a:solidFill>
                    <a:srgbClr val="FF0000"/>
                  </a:solidFill>
                </a:rPr>
                <a:t>② </a:t>
              </a:r>
              <a:r>
                <a:rPr lang="en-US" altLang="ja-JP" sz="1200" dirty="0">
                  <a:solidFill>
                    <a:srgbClr val="FF0000"/>
                  </a:solidFill>
                </a:rPr>
                <a:t>Cases that are difficult to resolve at the local subsidiary </a:t>
              </a:r>
              <a:r>
                <a:rPr lang="ja-JP" altLang="en-US" sz="1200" dirty="0">
                  <a:solidFill>
                    <a:srgbClr val="FF0000"/>
                  </a:solidFill>
                </a:rPr>
                <a:t>→ </a:t>
              </a:r>
              <a:r>
                <a:rPr lang="en-US" altLang="ja-JP" sz="1200" dirty="0">
                  <a:solidFill>
                    <a:srgbClr val="FF0000"/>
                  </a:solidFill>
                </a:rPr>
                <a:t>Investigation team consisting of HQ, RHQ, legal counsel,   </a:t>
              </a:r>
            </a:p>
            <a:p>
              <a:r>
                <a:rPr lang="en-US" altLang="ja-JP" sz="1200" dirty="0">
                  <a:solidFill>
                    <a:srgbClr val="FF0000"/>
                  </a:solidFill>
                </a:rPr>
                <a:t>     etc. conducts investigation.</a:t>
              </a:r>
            </a:p>
          </p:txBody>
        </p:sp>
        <p:sp>
          <p:nvSpPr>
            <p:cNvPr id="22" name="角丸四角形 22">
              <a:extLst>
                <a:ext uri="{FF2B5EF4-FFF2-40B4-BE49-F238E27FC236}">
                  <a16:creationId xmlns:a16="http://schemas.microsoft.com/office/drawing/2014/main" id="{3AD8842B-F738-2F81-1479-553C0FDCEB2F}"/>
                </a:ext>
              </a:extLst>
            </p:cNvPr>
            <p:cNvSpPr/>
            <p:nvPr/>
          </p:nvSpPr>
          <p:spPr>
            <a:xfrm>
              <a:off x="1328468" y="4358227"/>
              <a:ext cx="7509713" cy="1359102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altLang="ja-JP" sz="1200" dirty="0">
                  <a:solidFill>
                    <a:schemeClr val="tx1"/>
                  </a:solidFill>
                </a:rPr>
                <a:t>(Completion of investigation and report)</a:t>
              </a:r>
              <a:endParaRPr lang="ja-JP" altLang="en-US" sz="1200" dirty="0">
                <a:solidFill>
                  <a:schemeClr val="tx1"/>
                </a:solidFill>
              </a:endParaRPr>
            </a:p>
            <a:p>
              <a:r>
                <a:rPr lang="ja-JP" altLang="en-US" sz="1200" dirty="0">
                  <a:solidFill>
                    <a:schemeClr val="tx2"/>
                  </a:solidFill>
                </a:rPr>
                <a:t>① </a:t>
              </a:r>
              <a:r>
                <a:rPr lang="en-US" altLang="ja-JP" sz="1200" dirty="0">
                  <a:solidFill>
                    <a:schemeClr val="tx2"/>
                  </a:solidFill>
                </a:rPr>
                <a:t>Cases that can be resolved by the local subsidiary </a:t>
              </a:r>
              <a:r>
                <a:rPr lang="ja-JP" altLang="en-US" sz="1200" dirty="0">
                  <a:solidFill>
                    <a:schemeClr val="tx2"/>
                  </a:solidFill>
                </a:rPr>
                <a:t>→ </a:t>
              </a:r>
              <a:r>
                <a:rPr lang="en-US" altLang="ja-JP" sz="1200" dirty="0">
                  <a:solidFill>
                    <a:schemeClr val="tx2"/>
                  </a:solidFill>
                </a:rPr>
                <a:t>Report by the president of the local subsidiary to the </a:t>
              </a:r>
            </a:p>
            <a:p>
              <a:r>
                <a:rPr lang="en-US" altLang="ja-JP" sz="1200" dirty="0">
                  <a:solidFill>
                    <a:schemeClr val="tx2"/>
                  </a:solidFill>
                </a:rPr>
                <a:t>     Whistleblowing Contact Office.</a:t>
              </a:r>
              <a:endParaRPr lang="ja-JP" altLang="en-US" sz="1200" dirty="0">
                <a:solidFill>
                  <a:schemeClr val="tx2"/>
                </a:solidFill>
              </a:endParaRPr>
            </a:p>
            <a:p>
              <a:r>
                <a:rPr lang="ja-JP" altLang="en-US" sz="1200" dirty="0">
                  <a:solidFill>
                    <a:srgbClr val="FF0000"/>
                  </a:solidFill>
                </a:rPr>
                <a:t>② </a:t>
              </a:r>
              <a:r>
                <a:rPr lang="en-US" altLang="ja-JP" sz="1200" dirty="0">
                  <a:solidFill>
                    <a:srgbClr val="FF0000"/>
                  </a:solidFill>
                </a:rPr>
                <a:t>Cases that are difficult to resolve at the local subsidiary </a:t>
              </a:r>
              <a:r>
                <a:rPr lang="ja-JP" altLang="en-US" sz="1200" dirty="0">
                  <a:solidFill>
                    <a:srgbClr val="FF0000"/>
                  </a:solidFill>
                </a:rPr>
                <a:t>→ </a:t>
              </a:r>
              <a:r>
                <a:rPr lang="en-US" altLang="ja-JP" sz="1200" dirty="0">
                  <a:solidFill>
                    <a:srgbClr val="FF0000"/>
                  </a:solidFill>
                </a:rPr>
                <a:t>Investigation team reports to HQ management.</a:t>
              </a:r>
            </a:p>
          </p:txBody>
        </p:sp>
        <p:sp>
          <p:nvSpPr>
            <p:cNvPr id="23" name="山形 23">
              <a:extLst>
                <a:ext uri="{FF2B5EF4-FFF2-40B4-BE49-F238E27FC236}">
                  <a16:creationId xmlns:a16="http://schemas.microsoft.com/office/drawing/2014/main" id="{A4AAA8FE-3167-1675-4F6F-D5E50FBF4206}"/>
                </a:ext>
              </a:extLst>
            </p:cNvPr>
            <p:cNvSpPr/>
            <p:nvPr/>
          </p:nvSpPr>
          <p:spPr>
            <a:xfrm rot="5400000">
              <a:off x="146356" y="4720788"/>
              <a:ext cx="1359102" cy="711801"/>
            </a:xfrm>
            <a:prstGeom prst="chevron">
              <a:avLst>
                <a:gd name="adj" fmla="val 30979"/>
              </a:avLst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ja-JP" sz="1200" dirty="0">
                  <a:solidFill>
                    <a:schemeClr val="tx1"/>
                  </a:solidFill>
                </a:rPr>
                <a:t>Step6</a:t>
              </a:r>
              <a:endParaRPr kumimoji="1" lang="ja-JP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4" name="角丸四角形 11">
              <a:extLst>
                <a:ext uri="{FF2B5EF4-FFF2-40B4-BE49-F238E27FC236}">
                  <a16:creationId xmlns:a16="http://schemas.microsoft.com/office/drawing/2014/main" id="{8E70886B-2E6E-F1CD-80D1-FD5C24D58171}"/>
                </a:ext>
              </a:extLst>
            </p:cNvPr>
            <p:cNvSpPr/>
            <p:nvPr/>
          </p:nvSpPr>
          <p:spPr>
            <a:xfrm>
              <a:off x="1328467" y="5766095"/>
              <a:ext cx="7509713" cy="898366"/>
            </a:xfrm>
            <a:prstGeom prst="roundRect">
              <a:avLst>
                <a:gd name="adj" fmla="val 24105"/>
              </a:avLst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altLang="ja-JP" sz="1200" dirty="0">
                  <a:solidFill>
                    <a:schemeClr val="tx1"/>
                  </a:solidFill>
                </a:rPr>
                <a:t>(Whistleblowing contact office)</a:t>
              </a:r>
              <a:endParaRPr lang="de-CH" altLang="ja-JP" sz="1200" dirty="0">
                <a:solidFill>
                  <a:schemeClr val="tx1"/>
                </a:solidFill>
              </a:endParaRPr>
            </a:p>
            <a:p>
              <a:r>
                <a:rPr lang="en-US" altLang="ja-JP" sz="1200" dirty="0">
                  <a:solidFill>
                    <a:schemeClr val="tx2"/>
                  </a:solidFill>
                </a:rPr>
                <a:t>The Whistleblowing Contact Office reports the completion of the response to the whistleblower.</a:t>
              </a:r>
            </a:p>
            <a:p>
              <a:r>
                <a:rPr lang="ja-JP" altLang="en-US" sz="1200" dirty="0">
                  <a:solidFill>
                    <a:schemeClr val="tx1"/>
                  </a:solidFill>
                </a:rPr>
                <a:t> </a:t>
              </a:r>
              <a:r>
                <a:rPr lang="en-US" altLang="ja-JP" sz="1200" dirty="0">
                  <a:solidFill>
                    <a:srgbClr val="FF0000"/>
                  </a:solidFill>
                </a:rPr>
                <a:t>The contents of the report will be discussed with SEBV and the local subsidiaries.</a:t>
              </a:r>
              <a:endParaRPr lang="ja-JP" alt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25" name="山形 12">
              <a:extLst>
                <a:ext uri="{FF2B5EF4-FFF2-40B4-BE49-F238E27FC236}">
                  <a16:creationId xmlns:a16="http://schemas.microsoft.com/office/drawing/2014/main" id="{E160B2CD-9302-8DE6-F6AB-F564D06ADB99}"/>
                </a:ext>
              </a:extLst>
            </p:cNvPr>
            <p:cNvSpPr/>
            <p:nvPr/>
          </p:nvSpPr>
          <p:spPr>
            <a:xfrm rot="5400000">
              <a:off x="376723" y="5859378"/>
              <a:ext cx="898365" cy="711801"/>
            </a:xfrm>
            <a:prstGeom prst="chevron">
              <a:avLst>
                <a:gd name="adj" fmla="val 30979"/>
              </a:avLst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ja-JP" sz="1200" dirty="0">
                  <a:solidFill>
                    <a:schemeClr val="tx1"/>
                  </a:solidFill>
                </a:rPr>
                <a:t>Step7</a:t>
              </a:r>
              <a:endParaRPr kumimoji="1" lang="ja-JP" altLang="en-US" sz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5421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0A4A5-0202-4E66-B917-14339AB7B4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Sekisui Chemical Group</a:t>
            </a:r>
            <a:br>
              <a:rPr lang="en-US" sz="2800" dirty="0"/>
            </a:br>
            <a:r>
              <a:rPr lang="en-US" sz="2800" dirty="0"/>
              <a:t>Compliance &amp; Risk Management</a:t>
            </a:r>
          </a:p>
        </p:txBody>
      </p:sp>
    </p:spTree>
    <p:extLst>
      <p:ext uri="{BB962C8B-B14F-4D97-AF65-F5344CB8AC3E}">
        <p14:creationId xmlns:p14="http://schemas.microsoft.com/office/powerpoint/2010/main" val="3860571776"/>
      </p:ext>
    </p:extLst>
  </p:cSld>
  <p:clrMapOvr>
    <a:masterClrMapping/>
  </p:clrMapOvr>
</p:sld>
</file>

<file path=ppt/theme/theme1.xml><?xml version="1.0" encoding="utf-8"?>
<a:theme xmlns:a="http://schemas.openxmlformats.org/drawingml/2006/main" name="PPT_Vorlage_Sekisui">
  <a:themeElements>
    <a:clrScheme name="Sekisui Alveo Official">
      <a:dk1>
        <a:sysClr val="windowText" lastClr="000000"/>
      </a:dk1>
      <a:lt1>
        <a:sysClr val="window" lastClr="FFFFFF"/>
      </a:lt1>
      <a:dk2>
        <a:srgbClr val="2D479C"/>
      </a:dk2>
      <a:lt2>
        <a:srgbClr val="5D70B2"/>
      </a:lt2>
      <a:accent1>
        <a:srgbClr val="919DD1"/>
      </a:accent1>
      <a:accent2>
        <a:srgbClr val="1E194F"/>
      </a:accent2>
      <a:accent3>
        <a:srgbClr val="EC2914"/>
      </a:accent3>
      <a:accent4>
        <a:srgbClr val="73747F"/>
      </a:accent4>
      <a:accent5>
        <a:srgbClr val="898A95"/>
      </a:accent5>
      <a:accent6>
        <a:srgbClr val="BBBCC4"/>
      </a:accent6>
      <a:hlink>
        <a:srgbClr val="2D479C"/>
      </a:hlink>
      <a:folHlink>
        <a:srgbClr val="919DD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5.04.01 PowerPoint Template Sekisui Alveo_16_9" id="{DFB1E055-DBD7-4F01-B8C2-120BBA3F9861}" vid="{BB45F81D-6DC3-4024-AD9F-F8D980487904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Sekisui Alveo PowerPoint Template_16_9</Template>
  <TotalTime>73</TotalTime>
  <Words>902</Words>
  <Application>Microsoft Office PowerPoint</Application>
  <PresentationFormat>Widescreen</PresentationFormat>
  <Paragraphs>71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Arial </vt:lpstr>
      <vt:lpstr>Calibri</vt:lpstr>
      <vt:lpstr>PPT_Vorlage_Sekisui</vt:lpstr>
      <vt:lpstr>PowerPoint Presentation</vt:lpstr>
      <vt:lpstr>Sekisui Chemical Group Global Hotline (GHL)</vt:lpstr>
      <vt:lpstr>Sekisui Chemical Group – Global Hotline (GHL)</vt:lpstr>
      <vt:lpstr>What is GHL</vt:lpstr>
      <vt:lpstr>Reference Information “Whistleblower Protection Directive”*</vt:lpstr>
      <vt:lpstr>GHL Response Flow</vt:lpstr>
      <vt:lpstr>GHL Response Flow</vt:lpstr>
      <vt:lpstr>Sekisui Chemical Group Compliance &amp; Risk Management</vt:lpstr>
    </vt:vector>
  </TitlesOfParts>
  <Company>Sekisui Alveo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Patricia Ugolini</dc:creator>
  <cp:lastModifiedBy>Patricia Ugolini</cp:lastModifiedBy>
  <cp:revision>50</cp:revision>
  <cp:lastPrinted>2020-12-16T10:02:18Z</cp:lastPrinted>
  <dcterms:created xsi:type="dcterms:W3CDTF">2025-05-05T06:58:32Z</dcterms:created>
  <dcterms:modified xsi:type="dcterms:W3CDTF">2025-05-28T11:30:44Z</dcterms:modified>
</cp:coreProperties>
</file>